
<file path=[Content_Types].xml><?xml version="1.0" encoding="utf-8"?>
<Types xmlns="http://schemas.openxmlformats.org/package/2006/content-types">
  <Default Extension="png" ContentType="image/png"/>
  <Default Extension="pdf" ContentType="application/pdf"/>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4" r:id="rId3"/>
    <p:sldId id="261" r:id="rId4"/>
    <p:sldId id="287" r:id="rId5"/>
    <p:sldId id="286" r:id="rId6"/>
    <p:sldId id="262" r:id="rId7"/>
    <p:sldId id="288" r:id="rId8"/>
    <p:sldId id="289" r:id="rId9"/>
    <p:sldId id="265" r:id="rId10"/>
    <p:sldId id="273" r:id="rId11"/>
    <p:sldId id="275" r:id="rId12"/>
    <p:sldId id="285" r:id="rId13"/>
    <p:sldId id="271" r:id="rId14"/>
    <p:sldId id="277" r:id="rId15"/>
    <p:sldId id="280" r:id="rId16"/>
    <p:sldId id="284" r:id="rId17"/>
    <p:sldId id="279" r:id="rId18"/>
    <p:sldId id="278" r:id="rId19"/>
    <p:sldId id="269" r:id="rId20"/>
    <p:sldId id="282" r:id="rId2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FF"/>
    <a:srgbClr val="CC00CC"/>
    <a:srgbClr val="CC3399"/>
    <a:srgbClr val="FF5050"/>
    <a:srgbClr val="FF9900"/>
    <a:srgbClr val="99FF33"/>
    <a:srgbClr val="66FF33"/>
    <a:srgbClr val="00CC00"/>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0" autoAdjust="0"/>
    <p:restoredTop sz="91074" autoAdjust="0"/>
  </p:normalViewPr>
  <p:slideViewPr>
    <p:cSldViewPr snapToGrid="0" snapToObjects="1">
      <p:cViewPr varScale="1">
        <p:scale>
          <a:sx n="96" d="100"/>
          <a:sy n="96" d="100"/>
        </p:scale>
        <p:origin x="84" y="2466"/>
      </p:cViewPr>
      <p:guideLst>
        <p:guide orient="horz" pos="2160"/>
        <p:guide pos="2886"/>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E7216-DC9A-4BF6-BC56-EB291B177439}" type="datetimeFigureOut">
              <a:rPr lang="en-US" smtClean="0"/>
              <a:t>9/27/2015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6B8B53-AFF6-4089-BF7E-7252FFA929B7}" type="slidenum">
              <a:rPr lang="en-US" smtClean="0"/>
              <a:t>‹#›</a:t>
            </a:fld>
            <a:endParaRPr lang="en-US"/>
          </a:p>
        </p:txBody>
      </p:sp>
    </p:spTree>
    <p:extLst>
      <p:ext uri="{BB962C8B-B14F-4D97-AF65-F5344CB8AC3E}">
        <p14:creationId xmlns:p14="http://schemas.microsoft.com/office/powerpoint/2010/main" val="3913123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I am </a:t>
            </a:r>
            <a:r>
              <a:rPr lang="en-US" dirty="0" err="1" smtClean="0"/>
              <a:t>gonna</a:t>
            </a:r>
            <a:r>
              <a:rPr lang="en-US" dirty="0" smtClean="0"/>
              <a:t> talk about </a:t>
            </a:r>
            <a:r>
              <a:rPr lang="en-US" dirty="0" err="1" smtClean="0"/>
              <a:t>EINVis</a:t>
            </a:r>
            <a:r>
              <a:rPr lang="en-US" dirty="0" smtClean="0"/>
              <a:t>:</a:t>
            </a:r>
            <a:r>
              <a:rPr lang="en-US" baseline="0" dirty="0" smtClean="0"/>
              <a:t> a visualization tool for analyzing and exploring genetic interactions in large-scale association studies.</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1</a:t>
            </a:fld>
            <a:endParaRPr lang="en-US"/>
          </a:p>
        </p:txBody>
      </p:sp>
    </p:spTree>
    <p:extLst>
      <p:ext uri="{BB962C8B-B14F-4D97-AF65-F5344CB8AC3E}">
        <p14:creationId xmlns:p14="http://schemas.microsoft.com/office/powerpoint/2010/main" val="68254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ring view</a:t>
            </a:r>
            <a:r>
              <a:rPr lang="en-US" baseline="0" dirty="0" smtClean="0"/>
              <a:t> </a:t>
            </a:r>
            <a:r>
              <a:rPr lang="en-US" dirty="0" smtClean="0"/>
              <a:t>has been used to visualize</a:t>
            </a:r>
            <a:r>
              <a:rPr lang="en-US" baseline="0" dirty="0" smtClean="0"/>
              <a:t> the data</a:t>
            </a:r>
            <a:r>
              <a:rPr lang="en-US" dirty="0" smtClean="0"/>
              <a:t> in hundreds of papers.</a:t>
            </a:r>
            <a:r>
              <a:rPr lang="en-US" baseline="0" dirty="0" smtClean="0"/>
              <a:t> </a:t>
            </a:r>
            <a:r>
              <a:rPr lang="en-US" dirty="0" smtClean="0"/>
              <a:t>The CIRCOS </a:t>
            </a:r>
            <a:r>
              <a:rPr lang="en-US" baseline="0" dirty="0" smtClean="0"/>
              <a:t>is specially designed for the tree ring view. Why not use this existing tool?</a:t>
            </a:r>
          </a:p>
          <a:p>
            <a:endParaRPr lang="en-US" baseline="0" dirty="0" smtClean="0"/>
          </a:p>
          <a:p>
            <a:r>
              <a:rPr lang="en-US" baseline="0" dirty="0" smtClean="0"/>
              <a:t>Because we need more flexibility when developing the software. So that we can provide more friendly user interface. There are many restriction when using the existing tool.</a:t>
            </a:r>
          </a:p>
          <a:p>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10</a:t>
            </a:fld>
            <a:endParaRPr lang="en-US"/>
          </a:p>
        </p:txBody>
      </p:sp>
    </p:spTree>
    <p:extLst>
      <p:ext uri="{BB962C8B-B14F-4D97-AF65-F5344CB8AC3E}">
        <p14:creationId xmlns:p14="http://schemas.microsoft.com/office/powerpoint/2010/main" val="149531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dirty="0" err="1" smtClean="0"/>
              <a:t>EINVis</a:t>
            </a:r>
            <a:r>
              <a:rPr lang="en-US" dirty="0" smtClean="0"/>
              <a:t> software.</a:t>
            </a:r>
            <a:r>
              <a:rPr lang="en-US" baseline="0" dirty="0" smtClean="0"/>
              <a:t> You can run it within a web browser. There are three views. The first tree ring view and the matrix view visualize the genetic association data, and the second tree ring view visualizes another set of relationships</a:t>
            </a:r>
            <a:r>
              <a:rPr lang="en-US" sz="1200" kern="1200" dirty="0" smtClean="0">
                <a:solidFill>
                  <a:schemeClr val="tx1"/>
                </a:solidFill>
                <a:latin typeface="+mn-lt"/>
                <a:ea typeface="+mn-ea"/>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11</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In</a:t>
            </a:r>
            <a:r>
              <a:rPr lang="en-US" i="0" baseline="0" dirty="0" smtClean="0"/>
              <a:t> the first tree ring view, each node is rendered as a ring sector. The nodes in the inner ring represent the genetic markers. The nodes in the middle ring represent the genes. The nodes in the outer ring represents the chromosomes. So, this tree ring view naturally represents the three-level hierarchical structure.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algn="l"/>
            <a:r>
              <a:rPr lang="en-US" i="0" baseline="0" dirty="0" smtClean="0"/>
              <a:t>The node color represents the single-locus test score. The edge color represents the two-locus test score.</a:t>
            </a:r>
            <a:endParaRPr lang="en-US" i="0" dirty="0"/>
          </a:p>
        </p:txBody>
      </p:sp>
      <p:sp>
        <p:nvSpPr>
          <p:cNvPr id="4" name="Slide Number Placeholder 3"/>
          <p:cNvSpPr>
            <a:spLocks noGrp="1"/>
          </p:cNvSpPr>
          <p:nvPr>
            <p:ph type="sldNum" sz="quarter" idx="10"/>
          </p:nvPr>
        </p:nvSpPr>
        <p:spPr/>
        <p:txBody>
          <a:bodyPr/>
          <a:lstStyle/>
          <a:p>
            <a:fld id="{8C6B8B53-AFF6-4089-BF7E-7252FFA929B7}" type="slidenum">
              <a:rPr lang="en-US" smtClean="0"/>
              <a:t>12</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highlight interested node. For example, we find that this maker </a:t>
            </a:r>
            <a:r>
              <a:rPr lang="en-US" sz="1200" kern="1200" dirty="0" smtClean="0">
                <a:solidFill>
                  <a:schemeClr val="tx1"/>
                </a:solidFill>
                <a:effectLst/>
                <a:latin typeface="+mn-lt"/>
                <a:ea typeface="+mn-ea"/>
                <a:cs typeface="+mn-cs"/>
              </a:rPr>
              <a:t>is connected </a:t>
            </a:r>
            <a:r>
              <a:rPr lang="en-US" baseline="0" dirty="0" smtClean="0"/>
              <a:t>to many other markers. Then, we can highlight this node and its related edges. So, we can see the interactions more clearly.</a:t>
            </a:r>
          </a:p>
        </p:txBody>
      </p:sp>
      <p:sp>
        <p:nvSpPr>
          <p:cNvPr id="4" name="Slide Number Placeholder 3"/>
          <p:cNvSpPr>
            <a:spLocks noGrp="1"/>
          </p:cNvSpPr>
          <p:nvPr>
            <p:ph type="sldNum" sz="quarter" idx="10"/>
          </p:nvPr>
        </p:nvSpPr>
        <p:spPr/>
        <p:txBody>
          <a:bodyPr/>
          <a:lstStyle/>
          <a:p>
            <a:fld id="{8C6B8B53-AFF6-4089-BF7E-7252FFA929B7}" type="slidenum">
              <a:rPr lang="en-US" smtClean="0"/>
              <a:t>13</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collapse and expand the nodes. This allows us not only focus on the interested nodes, but also observe the interactions at different levels.</a:t>
            </a:r>
          </a:p>
        </p:txBody>
      </p:sp>
      <p:sp>
        <p:nvSpPr>
          <p:cNvPr id="4" name="Slide Number Placeholder 3"/>
          <p:cNvSpPr>
            <a:spLocks noGrp="1"/>
          </p:cNvSpPr>
          <p:nvPr>
            <p:ph type="sldNum" sz="quarter" idx="10"/>
          </p:nvPr>
        </p:nvSpPr>
        <p:spPr/>
        <p:txBody>
          <a:bodyPr/>
          <a:lstStyle/>
          <a:p>
            <a:fld id="{8C6B8B53-AFF6-4089-BF7E-7252FFA929B7}" type="slidenum">
              <a:rPr lang="en-US" smtClean="0"/>
              <a:t>14</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User can also change the color bar. They can select the preferred colors.</a:t>
            </a:r>
          </a:p>
        </p:txBody>
      </p:sp>
      <p:sp>
        <p:nvSpPr>
          <p:cNvPr id="4" name="Slide Number Placeholder 3"/>
          <p:cNvSpPr>
            <a:spLocks noGrp="1"/>
          </p:cNvSpPr>
          <p:nvPr>
            <p:ph type="sldNum" sz="quarter" idx="10"/>
          </p:nvPr>
        </p:nvSpPr>
        <p:spPr/>
        <p:txBody>
          <a:bodyPr/>
          <a:lstStyle/>
          <a:p>
            <a:fld id="{8C6B8B53-AFF6-4089-BF7E-7252FFA929B7}" type="slidenum">
              <a:rPr lang="en-US" smtClean="0"/>
              <a:t>15</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User can also increase the number of nodes and edges as well as hide the names of the nodes.</a:t>
            </a:r>
          </a:p>
        </p:txBody>
      </p:sp>
      <p:sp>
        <p:nvSpPr>
          <p:cNvPr id="4" name="Slide Number Placeholder 3"/>
          <p:cNvSpPr>
            <a:spLocks noGrp="1"/>
          </p:cNvSpPr>
          <p:nvPr>
            <p:ph type="sldNum" sz="quarter" idx="10"/>
          </p:nvPr>
        </p:nvSpPr>
        <p:spPr/>
        <p:txBody>
          <a:bodyPr/>
          <a:lstStyle/>
          <a:p>
            <a:fld id="{8C6B8B53-AFF6-4089-BF7E-7252FFA929B7}" type="slidenum">
              <a:rPr lang="en-US" smtClean="0"/>
              <a:t>16</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the matrix view. It visualizes the single and two-locus test scores in the form of a matrix.</a:t>
            </a:r>
          </a:p>
        </p:txBody>
      </p:sp>
      <p:sp>
        <p:nvSpPr>
          <p:cNvPr id="4" name="Slide Number Placeholder 3"/>
          <p:cNvSpPr>
            <a:spLocks noGrp="1"/>
          </p:cNvSpPr>
          <p:nvPr>
            <p:ph type="sldNum" sz="quarter" idx="10"/>
          </p:nvPr>
        </p:nvSpPr>
        <p:spPr/>
        <p:txBody>
          <a:bodyPr/>
          <a:lstStyle/>
          <a:p>
            <a:fld id="{8C6B8B53-AFF6-4089-BF7E-7252FFA929B7}" type="slidenum">
              <a:rPr lang="en-US" smtClean="0"/>
              <a:t>17</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tree ring view visualizes another set of relationships among the genetic markers. Similarly, we can add multiple views, and visualize multiple types of relationships among the same set of nodes.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C6B8B53-AFF6-4089-BF7E-7252FFA929B7}" type="slidenum">
              <a:rPr lang="en-US" smtClean="0"/>
              <a:t>18</a:t>
            </a:fld>
            <a:endParaRPr lang="en-US"/>
          </a:p>
        </p:txBody>
      </p:sp>
    </p:spTree>
    <p:extLst>
      <p:ext uri="{BB962C8B-B14F-4D97-AF65-F5344CB8AC3E}">
        <p14:creationId xmlns:p14="http://schemas.microsoft.com/office/powerpoint/2010/main" val="349222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resources are</a:t>
            </a:r>
            <a:r>
              <a:rPr lang="en-US" baseline="0" dirty="0" smtClean="0"/>
              <a:t> required to build the tools? We use JavaScript programming language. We also use many elements in HTML 5. Specially, we use the Canvas element to draw the graphics on a webpage.</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19</a:t>
            </a:fld>
            <a:endParaRPr lang="en-US"/>
          </a:p>
        </p:txBody>
      </p:sp>
    </p:spTree>
    <p:extLst>
      <p:ext uri="{BB962C8B-B14F-4D97-AF65-F5344CB8AC3E}">
        <p14:creationId xmlns:p14="http://schemas.microsoft.com/office/powerpoint/2010/main" val="370331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is motivated from the genome wide association study.</a:t>
            </a:r>
            <a:r>
              <a:rPr lang="en-US" baseline="0" dirty="0" smtClean="0"/>
              <a:t> In genome wide association study, the scientists collect the genetic data from the healthy people and patients. Then they compare the genetic differences, and try to discover the genetic markers, which are associated with the disease.</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2</a:t>
            </a:fld>
            <a:endParaRPr lang="en-US"/>
          </a:p>
        </p:txBody>
      </p:sp>
    </p:spTree>
    <p:extLst>
      <p:ext uri="{BB962C8B-B14F-4D97-AF65-F5344CB8AC3E}">
        <p14:creationId xmlns:p14="http://schemas.microsoft.com/office/powerpoint/2010/main" val="1056332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a:t>
            </a:r>
            <a:r>
              <a:rPr lang="en-US" dirty="0" err="1" smtClean="0"/>
              <a:t>EINVis</a:t>
            </a:r>
            <a:r>
              <a:rPr lang="en-US" dirty="0" smtClean="0"/>
              <a:t> is designed to visualize and</a:t>
            </a:r>
            <a:r>
              <a:rPr lang="en-US" baseline="0" dirty="0" smtClean="0"/>
              <a:t> explore the genetic data. It visualizes the hierarchical structure and the genetic association in a tree ring view. And it provides friendly user interface.</a:t>
            </a:r>
          </a:p>
          <a:p>
            <a:endParaRPr lang="en-US" baseline="0" dirty="0" smtClean="0"/>
          </a:p>
          <a:p>
            <a:r>
              <a:rPr lang="en-US" baseline="0" dirty="0" smtClean="0"/>
              <a:t>In the future, we want to add more views for different type of data. We also plan to improve it to visualize large scale networks.</a:t>
            </a:r>
          </a:p>
          <a:p>
            <a:endParaRPr lang="en-US" baseline="0" dirty="0" smtClean="0"/>
          </a:p>
          <a:p>
            <a:r>
              <a:rPr lang="en-US" baseline="0" dirty="0" smtClean="0"/>
              <a:t>Thanks.</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20</a:t>
            </a:fld>
            <a:endParaRPr lang="en-US"/>
          </a:p>
        </p:txBody>
      </p:sp>
    </p:spTree>
    <p:extLst>
      <p:ext uri="{BB962C8B-B14F-4D97-AF65-F5344CB8AC3E}">
        <p14:creationId xmlns:p14="http://schemas.microsoft.com/office/powerpoint/2010/main" val="3703312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shows the</a:t>
            </a:r>
            <a:r>
              <a:rPr lang="en-US" baseline="0" dirty="0" smtClean="0"/>
              <a:t> collected</a:t>
            </a:r>
            <a:r>
              <a:rPr lang="en-US" dirty="0" smtClean="0"/>
              <a:t> </a:t>
            </a:r>
            <a:r>
              <a:rPr lang="en-US" baseline="0" dirty="0" smtClean="0"/>
              <a:t>data. Some patients have hypertension disease; the other individuals are healthy. Millions of genetic markers are measured. We want to find which genetic markers are associated with the disease. Then, we calculate the correlation between the genetic markers and the disease trait.</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3</a:t>
            </a:fld>
            <a:endParaRPr lang="en-US"/>
          </a:p>
        </p:txBody>
      </p:sp>
    </p:spTree>
    <p:extLst>
      <p:ext uri="{BB962C8B-B14F-4D97-AF65-F5344CB8AC3E}">
        <p14:creationId xmlns:p14="http://schemas.microsoft.com/office/powerpoint/2010/main" val="119148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calculate the correlation between one genetic maker and the disease trait, and get the single-locus test score.</a:t>
            </a:r>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4</a:t>
            </a:fld>
            <a:endParaRPr lang="en-US"/>
          </a:p>
        </p:txBody>
      </p:sp>
    </p:spTree>
    <p:extLst>
      <p:ext uri="{BB962C8B-B14F-4D97-AF65-F5344CB8AC3E}">
        <p14:creationId xmlns:p14="http://schemas.microsoft.com/office/powerpoint/2010/main" val="119148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t>
            </a:r>
            <a:r>
              <a:rPr lang="en-US" baseline="0" dirty="0" smtClean="0"/>
              <a:t>e can calculate the correlation between two genetic makers and the disease trait, and get the two-locus test score.</a:t>
            </a:r>
            <a:endParaRPr lang="en-US" dirty="0" smtClean="0"/>
          </a:p>
          <a:p>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5</a:t>
            </a:fld>
            <a:endParaRPr lang="en-US"/>
          </a:p>
        </p:txBody>
      </p:sp>
    </p:spTree>
    <p:extLst>
      <p:ext uri="{BB962C8B-B14F-4D97-AF65-F5344CB8AC3E}">
        <p14:creationId xmlns:p14="http://schemas.microsoft.com/office/powerpoint/2010/main" val="119148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calculate the statistical tests, people usually examine the top ranking result one by one. But this is boring, and hard to find interesting patterns. How to explore the results more efficiently?</a:t>
            </a:r>
          </a:p>
          <a:p>
            <a:endParaRPr lang="en-US" baseline="0" dirty="0" smtClean="0"/>
          </a:p>
          <a:p>
            <a:r>
              <a:rPr lang="en-US" dirty="0" smtClean="0"/>
              <a:t>We</a:t>
            </a:r>
            <a:r>
              <a:rPr lang="en-US" baseline="0" dirty="0" smtClean="0"/>
              <a:t> need to a visualization tool. The tool should not only visualize the results, but also provide friendly user interface. So users can explore the data, and discover interesting patterns.</a:t>
            </a:r>
          </a:p>
          <a:p>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6</a:t>
            </a:fld>
            <a:endParaRPr lang="en-US"/>
          </a:p>
        </p:txBody>
      </p:sp>
    </p:spTree>
    <p:extLst>
      <p:ext uri="{BB962C8B-B14F-4D97-AF65-F5344CB8AC3E}">
        <p14:creationId xmlns:p14="http://schemas.microsoft.com/office/powerpoint/2010/main" val="3049376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chromosome contains some genes. Each gene contains some genetic markers. Thus there is a hierarchical structure. This can help us better organize the data. We have this hierarchical tree structure and the network among the leaf nodes. We call this compound graph.</a:t>
            </a:r>
          </a:p>
          <a:p>
            <a:endParaRPr lang="en-US" b="0" dirty="0" smtClean="0"/>
          </a:p>
          <a:p>
            <a:r>
              <a:rPr lang="en-US" b="0" dirty="0" smtClean="0"/>
              <a:t>Previously,</a:t>
            </a:r>
            <a:r>
              <a:rPr lang="en-US" b="0" baseline="0" dirty="0" smtClean="0"/>
              <a:t> we calculate the statistical correlations. </a:t>
            </a:r>
            <a:r>
              <a:rPr lang="en-US" b="0" dirty="0" smtClean="0"/>
              <a:t>We treat </a:t>
            </a:r>
            <a:r>
              <a:rPr lang="en-US" b="0" baseline="0" dirty="0" smtClean="0"/>
              <a:t>the single-locus test as the node weight, and the two-locus test score as the edge weight.</a:t>
            </a:r>
          </a:p>
          <a:p>
            <a:endParaRPr lang="en-US" b="0" baseline="0" dirty="0" smtClean="0"/>
          </a:p>
        </p:txBody>
      </p:sp>
      <p:sp>
        <p:nvSpPr>
          <p:cNvPr id="4" name="Slide Number Placeholder 3"/>
          <p:cNvSpPr>
            <a:spLocks noGrp="1"/>
          </p:cNvSpPr>
          <p:nvPr>
            <p:ph type="sldNum" sz="quarter" idx="10"/>
          </p:nvPr>
        </p:nvSpPr>
        <p:spPr/>
        <p:txBody>
          <a:bodyPr/>
          <a:lstStyle/>
          <a:p>
            <a:fld id="{8C6B8B53-AFF6-4089-BF7E-7252FFA929B7}" type="slidenum">
              <a:rPr lang="en-US" smtClean="0"/>
              <a:t>7</a:t>
            </a:fld>
            <a:endParaRPr lang="en-US"/>
          </a:p>
        </p:txBody>
      </p:sp>
    </p:spTree>
    <p:extLst>
      <p:ext uri="{BB962C8B-B14F-4D97-AF65-F5344CB8AC3E}">
        <p14:creationId xmlns:p14="http://schemas.microsoft.com/office/powerpoint/2010/main" val="105633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chromosome contains some genes. Each gene contains some genetic markers. Thus there is a hierarchical structure. This can help us better organize the data. We have this hierarchical tree structure and the network among the leaf nodes. We call this compound graph.</a:t>
            </a:r>
          </a:p>
          <a:p>
            <a:endParaRPr lang="en-US" b="0" dirty="0" smtClean="0"/>
          </a:p>
          <a:p>
            <a:r>
              <a:rPr lang="en-US" b="0" dirty="0" smtClean="0"/>
              <a:t>Previously,</a:t>
            </a:r>
            <a:r>
              <a:rPr lang="en-US" b="0" baseline="0" dirty="0" smtClean="0"/>
              <a:t> we calculate the statistical correlations. </a:t>
            </a:r>
            <a:r>
              <a:rPr lang="en-US" b="0" dirty="0" smtClean="0"/>
              <a:t>We treat </a:t>
            </a:r>
            <a:r>
              <a:rPr lang="en-US" b="0" baseline="0" dirty="0" smtClean="0"/>
              <a:t>the single-locus test as the node weight, and the two-locus test score as the edge weight.</a:t>
            </a:r>
          </a:p>
          <a:p>
            <a:endParaRPr lang="en-US" b="0" baseline="0" dirty="0" smtClean="0"/>
          </a:p>
        </p:txBody>
      </p:sp>
      <p:sp>
        <p:nvSpPr>
          <p:cNvPr id="4" name="Slide Number Placeholder 3"/>
          <p:cNvSpPr>
            <a:spLocks noGrp="1"/>
          </p:cNvSpPr>
          <p:nvPr>
            <p:ph type="sldNum" sz="quarter" idx="10"/>
          </p:nvPr>
        </p:nvSpPr>
        <p:spPr/>
        <p:txBody>
          <a:bodyPr/>
          <a:lstStyle/>
          <a:p>
            <a:fld id="{8C6B8B53-AFF6-4089-BF7E-7252FFA929B7}" type="slidenum">
              <a:rPr lang="en-US" smtClean="0"/>
              <a:t>8</a:t>
            </a:fld>
            <a:endParaRPr lang="en-US"/>
          </a:p>
        </p:txBody>
      </p:sp>
    </p:spTree>
    <p:extLst>
      <p:ext uri="{BB962C8B-B14F-4D97-AF65-F5344CB8AC3E}">
        <p14:creationId xmlns:p14="http://schemas.microsoft.com/office/powerpoint/2010/main" val="1056332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layouts are specially designed</a:t>
            </a:r>
            <a:r>
              <a:rPr lang="en-US" baseline="0" dirty="0" smtClean="0"/>
              <a:t> for the compound graph, such as tree ring view, rooted tree view, balloon tree view, and tree map view. The rooted tree view has large edge density in the bottom region, thus it is inferior. The balloon tree view and tree map view have overlaps between nodes and edges, thus it causes confusion. So we choose the tree ring view.</a:t>
            </a:r>
          </a:p>
          <a:p>
            <a:endParaRPr lang="en-US" dirty="0"/>
          </a:p>
        </p:txBody>
      </p:sp>
      <p:sp>
        <p:nvSpPr>
          <p:cNvPr id="4" name="Slide Number Placeholder 3"/>
          <p:cNvSpPr>
            <a:spLocks noGrp="1"/>
          </p:cNvSpPr>
          <p:nvPr>
            <p:ph type="sldNum" sz="quarter" idx="10"/>
          </p:nvPr>
        </p:nvSpPr>
        <p:spPr/>
        <p:txBody>
          <a:bodyPr/>
          <a:lstStyle/>
          <a:p>
            <a:fld id="{8C6B8B53-AFF6-4089-BF7E-7252FFA929B7}" type="slidenum">
              <a:rPr lang="en-US" smtClean="0"/>
              <a:t>9</a:t>
            </a:fld>
            <a:endParaRPr lang="en-US"/>
          </a:p>
        </p:txBody>
      </p:sp>
    </p:spTree>
    <p:extLst>
      <p:ext uri="{BB962C8B-B14F-4D97-AF65-F5344CB8AC3E}">
        <p14:creationId xmlns:p14="http://schemas.microsoft.com/office/powerpoint/2010/main" val="1495314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33680" y="815598"/>
            <a:ext cx="8229600" cy="784602"/>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defRPr sz="3300">
                <a:solidFill>
                  <a:srgbClr val="123A59"/>
                </a:solidFill>
              </a:defRPr>
            </a:lvl1pPr>
          </a:lstStyle>
          <a:p>
            <a:pPr lvl="0"/>
            <a:r>
              <a:rPr lang="en-US" dirty="0"/>
              <a:t>Click to edit Master title style</a:t>
            </a:r>
          </a:p>
        </p:txBody>
      </p:sp>
      <p:sp>
        <p:nvSpPr>
          <p:cNvPr id="3" name="Text Placeholder 2"/>
          <p:cNvSpPr>
            <a:spLocks noGrp="1"/>
          </p:cNvSpPr>
          <p:nvPr>
            <p:ph idx="1" hasCustomPrompt="1"/>
          </p:nvPr>
        </p:nvSpPr>
        <p:spPr bwMode="auto">
          <a:xfrm>
            <a:off x="889000" y="2211851"/>
            <a:ext cx="7774280" cy="3405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2000">
                <a:solidFill>
                  <a:srgbClr val="6A6A6A"/>
                </a:solidFill>
                <a:latin typeface="TitilliumMaps26L 500 wt"/>
                <a:cs typeface="TitilliumMaps26L 500 wt"/>
              </a:defRPr>
            </a:lvl1pPr>
            <a:lvl2pPr algn="l">
              <a:defRPr sz="2000">
                <a:solidFill>
                  <a:srgbClr val="6A6A6A"/>
                </a:solidFill>
                <a:latin typeface="TitilliumMaps26L 500 wt"/>
                <a:cs typeface="TitilliumMaps26L 500 wt"/>
              </a:defRPr>
            </a:lvl2pPr>
            <a:lvl3pPr algn="l">
              <a:defRPr sz="2000">
                <a:solidFill>
                  <a:srgbClr val="6A6A6A"/>
                </a:solidFill>
                <a:latin typeface="TitilliumMaps26L 500 wt"/>
                <a:cs typeface="TitilliumMaps26L 500 wt"/>
              </a:defRPr>
            </a:lvl3pPr>
          </a:lstStyle>
          <a:p>
            <a:pPr lvl="0"/>
            <a:r>
              <a:rPr lang="en-US" dirty="0"/>
              <a:t>Click to edit Master text </a:t>
            </a:r>
            <a:r>
              <a:rPr lang="en-US" dirty="0" smtClean="0"/>
              <a:t>styles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23A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660820"/>
            <a:ext cx="7772400" cy="4108156"/>
          </a:xfrm>
          <a:prstGeom prst="rect">
            <a:avLst/>
          </a:prstGeom>
        </p:spPr>
        <p:txBody>
          <a:bodyPr anchor="t"/>
          <a:lstStyle>
            <a:lvl1pPr algn="ctr">
              <a:defRPr sz="4000" b="1" cap="all">
                <a:solidFill>
                  <a:schemeClr val="bg1"/>
                </a:solidFill>
              </a:defRPr>
            </a:lvl1pPr>
          </a:lstStyle>
          <a:p>
            <a:r>
              <a:rPr lang="en-US" dirty="0" smtClean="0"/>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5695950"/>
            <a:ext cx="9144000" cy="1162050"/>
          </a:xfrm>
          <a:prstGeom prst="rect">
            <a:avLst/>
          </a:prstGeom>
          <a:solidFill>
            <a:srgbClr val="123A59"/>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6A6A6A"/>
              </a:solidFill>
            </a:endParaRPr>
          </a:p>
        </p:txBody>
      </p:sp>
      <p:pic>
        <p:nvPicPr>
          <p:cNvPr id="12" name="Picture 6" descr="cwru formal logo white-rev tag.wmf"/>
          <p:cNvPicPr>
            <a:picLocks noChangeAspect="1"/>
          </p:cNvPicPr>
          <p:nvPr userDrawn="1"/>
        </p:nvPicPr>
        <p:blipFill>
          <a:blip r:embed="rId8"/>
          <a:srcRect/>
          <a:stretch>
            <a:fillRect/>
          </a:stretch>
        </p:blipFill>
        <p:spPr bwMode="auto">
          <a:xfrm>
            <a:off x="546100" y="6018213"/>
            <a:ext cx="2565400" cy="6080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457200" rtl="0" eaLnBrk="0" fontAlgn="base" hangingPunct="0">
        <a:spcBef>
          <a:spcPct val="0"/>
        </a:spcBef>
        <a:spcAft>
          <a:spcPct val="0"/>
        </a:spcAft>
        <a:defRPr sz="3400" kern="1200">
          <a:solidFill>
            <a:srgbClr val="6A6A6A"/>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Tx/>
        <a:buNone/>
        <a:defRPr sz="1800" kern="1200">
          <a:solidFill>
            <a:srgbClr val="6A6A6A"/>
          </a:solidFill>
          <a:latin typeface="TitilliumMaps26L 500 wt"/>
          <a:ea typeface="ＭＳ Ｐゴシック" charset="-128"/>
          <a:cs typeface="ＭＳ Ｐゴシック" charset="-128"/>
        </a:defRPr>
      </a:lvl1pPr>
      <a:lvl2pPr marL="742950" indent="-285750" algn="l" defTabSz="457200" rtl="0" eaLnBrk="0" fontAlgn="base" hangingPunct="0">
        <a:spcBef>
          <a:spcPct val="20000"/>
        </a:spcBef>
        <a:spcAft>
          <a:spcPct val="0"/>
        </a:spcAft>
        <a:buFontTx/>
        <a:buNone/>
        <a:defRPr sz="1600" kern="1200">
          <a:solidFill>
            <a:srgbClr val="6A6A6A"/>
          </a:solidFill>
          <a:latin typeface="TitilliumMaps26L 500 wt"/>
          <a:ea typeface="ＭＳ Ｐゴシック" charset="-128"/>
          <a:cs typeface="+mn-cs"/>
        </a:defRPr>
      </a:lvl2pPr>
      <a:lvl3pPr marL="1143000" indent="-228600" algn="l" defTabSz="457200" rtl="0" eaLnBrk="0" fontAlgn="base" hangingPunct="0">
        <a:spcBef>
          <a:spcPct val="20000"/>
        </a:spcBef>
        <a:spcAft>
          <a:spcPct val="0"/>
        </a:spcAft>
        <a:buFontTx/>
        <a:buNone/>
        <a:defRPr sz="1400" kern="1200">
          <a:solidFill>
            <a:srgbClr val="6A6A6A"/>
          </a:solidFill>
          <a:latin typeface="TitilliumMaps26L 500 wt"/>
          <a:ea typeface="ＭＳ Ｐゴシック" charset="-128"/>
          <a:cs typeface="+mn-cs"/>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80017" y="1143000"/>
            <a:ext cx="5188226" cy="1877437"/>
          </a:xfrm>
          <a:prstGeom prst="rect">
            <a:avLst/>
          </a:prstGeom>
        </p:spPr>
        <p:txBody>
          <a:bodyPr wrap="square">
            <a:spAutoFit/>
          </a:bodyPr>
          <a:lstStyle/>
          <a:p>
            <a:pPr algn="ctr"/>
            <a:r>
              <a:rPr lang="en-US" sz="3200" b="1" dirty="0" err="1" smtClean="0">
                <a:latin typeface="+mj-lt"/>
                <a:cs typeface="Times New Roman" panose="02020603050405020304" pitchFamily="18" charset="0"/>
              </a:rPr>
              <a:t>EINVis</a:t>
            </a:r>
            <a:r>
              <a:rPr lang="en-US" sz="3200" b="1" dirty="0" smtClean="0">
                <a:latin typeface="+mj-lt"/>
                <a:cs typeface="Times New Roman" panose="02020603050405020304" pitchFamily="18" charset="0"/>
              </a:rPr>
              <a:t>:</a:t>
            </a:r>
          </a:p>
          <a:p>
            <a:r>
              <a:rPr lang="en-US" sz="2800" b="1" dirty="0" smtClean="0">
                <a:latin typeface="+mj-lt"/>
                <a:cs typeface="Times New Roman" panose="02020603050405020304" pitchFamily="18" charset="0"/>
              </a:rPr>
              <a:t>A </a:t>
            </a:r>
            <a:r>
              <a:rPr lang="en-US" sz="2800" b="1" dirty="0">
                <a:latin typeface="+mj-lt"/>
                <a:cs typeface="Times New Roman" panose="02020603050405020304" pitchFamily="18" charset="0"/>
              </a:rPr>
              <a:t>visualization tool </a:t>
            </a:r>
            <a:r>
              <a:rPr lang="en-US" sz="2800" b="1" dirty="0" smtClean="0">
                <a:latin typeface="+mj-lt"/>
                <a:cs typeface="Times New Roman" panose="02020603050405020304" pitchFamily="18" charset="0"/>
              </a:rPr>
              <a:t>for analyzing </a:t>
            </a:r>
            <a:r>
              <a:rPr lang="en-US" sz="2800" b="1" dirty="0">
                <a:latin typeface="+mj-lt"/>
                <a:cs typeface="Times New Roman" panose="02020603050405020304" pitchFamily="18" charset="0"/>
              </a:rPr>
              <a:t>and </a:t>
            </a:r>
            <a:r>
              <a:rPr lang="en-US" sz="2800" b="1" dirty="0" smtClean="0">
                <a:latin typeface="+mj-lt"/>
                <a:cs typeface="Times New Roman" panose="02020603050405020304" pitchFamily="18" charset="0"/>
              </a:rPr>
              <a:t>exploring genetic </a:t>
            </a:r>
            <a:r>
              <a:rPr lang="en-US" sz="2800" b="1" dirty="0">
                <a:latin typeface="+mj-lt"/>
                <a:cs typeface="Times New Roman" panose="02020603050405020304" pitchFamily="18" charset="0"/>
              </a:rPr>
              <a:t>interactions </a:t>
            </a:r>
            <a:r>
              <a:rPr lang="en-US" sz="2800" b="1" dirty="0" smtClean="0">
                <a:latin typeface="+mj-lt"/>
                <a:cs typeface="Times New Roman" panose="02020603050405020304" pitchFamily="18" charset="0"/>
              </a:rPr>
              <a:t>in large-scale </a:t>
            </a:r>
            <a:r>
              <a:rPr lang="en-US" sz="2800" b="1" dirty="0">
                <a:latin typeface="+mj-lt"/>
                <a:cs typeface="Times New Roman" panose="02020603050405020304" pitchFamily="18" charset="0"/>
              </a:rPr>
              <a:t>association studies</a:t>
            </a:r>
            <a:endParaRPr lang="en-US" sz="2800" b="1" baseline="30000" dirty="0" smtClean="0">
              <a:latin typeface="+mj-lt"/>
              <a:cs typeface="Times New Roman" panose="02020603050405020304" pitchFamily="18" charset="0"/>
            </a:endParaRPr>
          </a:p>
        </p:txBody>
      </p:sp>
      <p:pic>
        <p:nvPicPr>
          <p:cNvPr id="6" name="Picture 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12591" y="437873"/>
            <a:ext cx="3613974" cy="4959075"/>
          </a:xfrm>
          <a:prstGeom prst="rect">
            <a:avLst/>
          </a:prstGeom>
        </p:spPr>
      </p:pic>
      <p:sp>
        <p:nvSpPr>
          <p:cNvPr id="7" name="TextBox 6"/>
          <p:cNvSpPr txBox="1"/>
          <p:nvPr/>
        </p:nvSpPr>
        <p:spPr>
          <a:xfrm>
            <a:off x="4669254" y="4025656"/>
            <a:ext cx="1858297" cy="1569660"/>
          </a:xfrm>
          <a:prstGeom prst="rect">
            <a:avLst/>
          </a:prstGeom>
          <a:noFill/>
        </p:spPr>
        <p:txBody>
          <a:bodyPr wrap="square" rtlCol="0">
            <a:spAutoFit/>
          </a:bodyPr>
          <a:lstStyle/>
          <a:p>
            <a:pPr algn="ctr"/>
            <a:r>
              <a:rPr lang="en-US" sz="2400" dirty="0" err="1" smtClean="0">
                <a:latin typeface="+mj-lt"/>
                <a:cs typeface="Times New Roman" panose="02020603050405020304" pitchFamily="18" charset="0"/>
              </a:rPr>
              <a:t>Yubao</a:t>
            </a:r>
            <a:r>
              <a:rPr lang="en-US" sz="2400" dirty="0" smtClean="0">
                <a:latin typeface="+mj-lt"/>
                <a:cs typeface="Times New Roman" panose="02020603050405020304" pitchFamily="18" charset="0"/>
              </a:rPr>
              <a:t> Wu</a:t>
            </a:r>
          </a:p>
          <a:p>
            <a:pPr algn="ctr"/>
            <a:r>
              <a:rPr lang="en-US" sz="2400" dirty="0" err="1" smtClean="0">
                <a:latin typeface="+mj-lt"/>
                <a:cs typeface="Times New Roman" panose="02020603050405020304" pitchFamily="18" charset="0"/>
              </a:rPr>
              <a:t>Xiaofeng</a:t>
            </a:r>
            <a:r>
              <a:rPr lang="en-US" sz="2400" dirty="0" smtClean="0">
                <a:latin typeface="+mj-lt"/>
                <a:cs typeface="Times New Roman" panose="02020603050405020304" pitchFamily="18" charset="0"/>
              </a:rPr>
              <a:t> Zhu</a:t>
            </a:r>
          </a:p>
          <a:p>
            <a:pPr algn="ctr"/>
            <a:r>
              <a:rPr lang="en-US" sz="2400" dirty="0" smtClean="0">
                <a:latin typeface="+mj-lt"/>
                <a:cs typeface="Times New Roman" panose="02020603050405020304" pitchFamily="18" charset="0"/>
              </a:rPr>
              <a:t>Jian Chen</a:t>
            </a:r>
          </a:p>
          <a:p>
            <a:pPr algn="ctr"/>
            <a:r>
              <a:rPr lang="en-US" sz="2400" dirty="0" smtClean="0">
                <a:latin typeface="+mj-lt"/>
                <a:cs typeface="Times New Roman" panose="02020603050405020304" pitchFamily="18" charset="0"/>
              </a:rPr>
              <a:t>Xiang Zhang</a:t>
            </a:r>
            <a:endParaRPr lang="en-US" sz="2400" dirty="0">
              <a:latin typeface="+mj-lt"/>
              <a:cs typeface="Times New Roman" panose="02020603050405020304" pitchFamily="18" charset="0"/>
            </a:endParaRPr>
          </a:p>
        </p:txBody>
      </p:sp>
      <p:sp>
        <p:nvSpPr>
          <p:cNvPr id="9" name="TextBox 8"/>
          <p:cNvSpPr txBox="1"/>
          <p:nvPr/>
        </p:nvSpPr>
        <p:spPr>
          <a:xfrm>
            <a:off x="6602072" y="4025656"/>
            <a:ext cx="1786554" cy="1569660"/>
          </a:xfrm>
          <a:prstGeom prst="rect">
            <a:avLst/>
          </a:prstGeom>
          <a:noFill/>
        </p:spPr>
        <p:txBody>
          <a:bodyPr wrap="square" rtlCol="0">
            <a:spAutoFit/>
          </a:bodyPr>
          <a:lstStyle/>
          <a:p>
            <a:r>
              <a:rPr lang="en-US" sz="2400" dirty="0" smtClean="0">
                <a:latin typeface="+mj-lt"/>
                <a:cs typeface="Times New Roman" panose="02020603050405020304" pitchFamily="18" charset="0"/>
              </a:rPr>
              <a:t>EECS, CWRU</a:t>
            </a:r>
          </a:p>
          <a:p>
            <a:r>
              <a:rPr lang="en-US" sz="2400" dirty="0" smtClean="0">
                <a:latin typeface="+mj-lt"/>
                <a:cs typeface="Times New Roman" panose="02020603050405020304" pitchFamily="18" charset="0"/>
              </a:rPr>
              <a:t>EPBI,  CWRU</a:t>
            </a:r>
          </a:p>
          <a:p>
            <a:r>
              <a:rPr lang="en-US" sz="2400" dirty="0" smtClean="0">
                <a:latin typeface="+mj-lt"/>
                <a:cs typeface="Times New Roman" panose="02020603050405020304" pitchFamily="18" charset="0"/>
              </a:rPr>
              <a:t>CSEE, UMBC</a:t>
            </a:r>
          </a:p>
          <a:p>
            <a:r>
              <a:rPr lang="en-US" sz="2400" dirty="0">
                <a:latin typeface="+mj-lt"/>
                <a:cs typeface="Times New Roman" panose="02020603050405020304" pitchFamily="18" charset="0"/>
              </a:rPr>
              <a:t>EECS, CWRU</a:t>
            </a:r>
          </a:p>
        </p:txBody>
      </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2087" y="731286"/>
            <a:ext cx="3075104" cy="4362220"/>
          </a:xfrm>
          <a:prstGeom prst="rect">
            <a:avLst/>
          </a:prstGeom>
        </p:spPr>
      </p:pic>
      <p:sp>
        <p:nvSpPr>
          <p:cNvPr id="8" name="Content Placeholder 2"/>
          <p:cNvSpPr txBox="1">
            <a:spLocks/>
          </p:cNvSpPr>
          <p:nvPr/>
        </p:nvSpPr>
        <p:spPr bwMode="auto">
          <a:xfrm>
            <a:off x="3161211" y="6021977"/>
            <a:ext cx="591264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ctr"/>
            <a:r>
              <a:rPr lang="en-US" sz="2400" dirty="0" err="1" smtClean="0">
                <a:solidFill>
                  <a:schemeClr val="bg1"/>
                </a:solidFill>
                <a:latin typeface="+mj-lt"/>
                <a:cs typeface="Times New Roman" panose="02020603050405020304" pitchFamily="18" charset="0"/>
              </a:rPr>
              <a:t>EINVis</a:t>
            </a:r>
            <a:r>
              <a:rPr lang="en-US" sz="2400" dirty="0" smtClean="0">
                <a:solidFill>
                  <a:schemeClr val="bg1"/>
                </a:solidFill>
                <a:latin typeface="+mj-lt"/>
                <a:cs typeface="Times New Roman" panose="02020603050405020304" pitchFamily="18" charset="0"/>
              </a:rPr>
              <a:t> : http</a:t>
            </a:r>
            <a:r>
              <a:rPr lang="en-US" sz="2400" dirty="0">
                <a:solidFill>
                  <a:schemeClr val="bg1"/>
                </a:solidFill>
                <a:latin typeface="+mj-lt"/>
                <a:cs typeface="Times New Roman" panose="02020603050405020304" pitchFamily="18" charset="0"/>
              </a:rPr>
              <a:t>://filer.case.edu/yxw407/einvis</a:t>
            </a:r>
            <a:r>
              <a:rPr lang="en-US" sz="2400" dirty="0" smtClean="0">
                <a:solidFill>
                  <a:schemeClr val="bg1"/>
                </a:solidFill>
                <a:latin typeface="+mj-lt"/>
                <a:cs typeface="Times New Roman" panose="02020603050405020304" pitchFamily="18" charset="0"/>
              </a:rPr>
              <a: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294336" y="506896"/>
            <a:ext cx="3363263" cy="6559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spcBef>
                <a:spcPts val="0"/>
              </a:spcBef>
            </a:pPr>
            <a:r>
              <a:rPr lang="en-US" sz="3400" b="1" dirty="0" smtClean="0">
                <a:solidFill>
                  <a:schemeClr val="tx1"/>
                </a:solidFill>
                <a:latin typeface="+mj-lt"/>
                <a:cs typeface="Times New Roman" panose="02020603050405020304" pitchFamily="18" charset="0"/>
              </a:rPr>
              <a:t>CIRCOS</a:t>
            </a:r>
            <a:endParaRPr lang="en-US" sz="3400" dirty="0" smtClean="0">
              <a:solidFill>
                <a:schemeClr val="tx1"/>
              </a:solidFill>
              <a:latin typeface="+mj-lt"/>
              <a:cs typeface="Times New Roman" panose="02020603050405020304" pitchFamily="18" charset="0"/>
            </a:endParaRPr>
          </a:p>
        </p:txBody>
      </p:sp>
      <p:sp>
        <p:nvSpPr>
          <p:cNvPr id="18" name="Content Placeholder 2"/>
          <p:cNvSpPr txBox="1">
            <a:spLocks/>
          </p:cNvSpPr>
          <p:nvPr/>
        </p:nvSpPr>
        <p:spPr bwMode="auto">
          <a:xfrm>
            <a:off x="98214" y="5287617"/>
            <a:ext cx="3661338" cy="393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indent="-344488" algn="ctr"/>
            <a:r>
              <a:rPr lang="en-US" dirty="0" err="1" smtClean="0">
                <a:solidFill>
                  <a:schemeClr val="tx1"/>
                </a:solidFill>
                <a:latin typeface="+mj-lt"/>
                <a:cs typeface="Times New Roman" panose="02020603050405020304" pitchFamily="18" charset="0"/>
              </a:rPr>
              <a:t>Circos</a:t>
            </a:r>
            <a:r>
              <a:rPr lang="en-US" dirty="0">
                <a:solidFill>
                  <a:schemeClr val="tx1"/>
                </a:solidFill>
                <a:latin typeface="+mj-lt"/>
                <a:cs typeface="Times New Roman" panose="02020603050405020304" pitchFamily="18" charset="0"/>
              </a:rPr>
              <a:t>: </a:t>
            </a:r>
            <a:r>
              <a:rPr lang="en-US" dirty="0" smtClean="0">
                <a:solidFill>
                  <a:schemeClr val="tx1"/>
                </a:solidFill>
                <a:latin typeface="+mj-lt"/>
                <a:cs typeface="Times New Roman" panose="02020603050405020304" pitchFamily="18" charset="0"/>
              </a:rPr>
              <a:t> http://www.circos.ca/</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032" y="1447377"/>
            <a:ext cx="3661336" cy="3661336"/>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893126" y="8620"/>
            <a:ext cx="5250873" cy="6849380"/>
          </a:xfrm>
          <a:prstGeom prst="rect">
            <a:avLst/>
          </a:prstGeom>
        </p:spPr>
      </p:pic>
    </p:spTree>
    <p:extLst>
      <p:ext uri="{BB962C8B-B14F-4D97-AF65-F5344CB8AC3E}">
        <p14:creationId xmlns:p14="http://schemas.microsoft.com/office/powerpoint/2010/main" val="63392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83" y="0"/>
            <a:ext cx="7921717" cy="6858000"/>
          </a:xfrm>
          <a:prstGeom prst="rect">
            <a:avLst/>
          </a:prstGeom>
        </p:spPr>
      </p:pic>
      <p:sp>
        <p:nvSpPr>
          <p:cNvPr id="4" name="Title 1"/>
          <p:cNvSpPr txBox="1">
            <a:spLocks/>
          </p:cNvSpPr>
          <p:nvPr/>
        </p:nvSpPr>
        <p:spPr bwMode="auto">
          <a:xfrm>
            <a:off x="5183141" y="4229309"/>
            <a:ext cx="929424"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Matrix View</a:t>
            </a:r>
            <a:endParaRPr lang="en-US" sz="2000" dirty="0">
              <a:solidFill>
                <a:schemeClr val="tx1"/>
              </a:solidFill>
              <a:latin typeface="+mj-lt"/>
              <a:cs typeface="Times New Roman" panose="02020603050405020304" pitchFamily="18" charset="0"/>
            </a:endParaRPr>
          </a:p>
        </p:txBody>
      </p:sp>
      <p:sp>
        <p:nvSpPr>
          <p:cNvPr id="5" name="Title 1"/>
          <p:cNvSpPr txBox="1">
            <a:spLocks/>
          </p:cNvSpPr>
          <p:nvPr/>
        </p:nvSpPr>
        <p:spPr bwMode="auto">
          <a:xfrm>
            <a:off x="3264888" y="3334787"/>
            <a:ext cx="1237537"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Tree Ring View 2</a:t>
            </a:r>
            <a:endParaRPr lang="en-US" sz="2000" dirty="0">
              <a:solidFill>
                <a:schemeClr val="tx1"/>
              </a:solidFill>
              <a:latin typeface="+mj-lt"/>
              <a:cs typeface="Times New Roman" panose="02020603050405020304" pitchFamily="18" charset="0"/>
            </a:endParaRPr>
          </a:p>
        </p:txBody>
      </p:sp>
      <p:sp>
        <p:nvSpPr>
          <p:cNvPr id="6" name="Title 1"/>
          <p:cNvSpPr txBox="1">
            <a:spLocks/>
          </p:cNvSpPr>
          <p:nvPr/>
        </p:nvSpPr>
        <p:spPr bwMode="auto">
          <a:xfrm>
            <a:off x="1396331" y="661161"/>
            <a:ext cx="1237537"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Tree Ring View 1</a:t>
            </a:r>
            <a:endParaRPr lang="en-US" sz="2000" dirty="0">
              <a:solidFill>
                <a:schemeClr val="tx1"/>
              </a:solidFill>
              <a:latin typeface="+mj-lt"/>
              <a:cs typeface="Times New Roman" panose="02020603050405020304" pitchFamily="18" charset="0"/>
            </a:endParaRPr>
          </a:p>
        </p:txBody>
      </p:sp>
      <p:sp>
        <p:nvSpPr>
          <p:cNvPr id="7" name="Title 1"/>
          <p:cNvSpPr txBox="1">
            <a:spLocks/>
          </p:cNvSpPr>
          <p:nvPr/>
        </p:nvSpPr>
        <p:spPr bwMode="auto">
          <a:xfrm>
            <a:off x="7568302" y="5799688"/>
            <a:ext cx="1411586" cy="720377"/>
          </a:xfrm>
          <a:prstGeom prst="rect">
            <a:avLst/>
          </a:prstGeom>
          <a:solidFill>
            <a:srgbClr val="FFFFFF"/>
          </a:solid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Genetic Association</a:t>
            </a:r>
            <a:endParaRPr lang="en-US" sz="2000" dirty="0">
              <a:solidFill>
                <a:schemeClr val="tx1"/>
              </a:solidFill>
              <a:latin typeface="+mj-lt"/>
              <a:cs typeface="Times New Roman" panose="02020603050405020304" pitchFamily="18" charset="0"/>
            </a:endParaRPr>
          </a:p>
        </p:txBody>
      </p:sp>
      <p:sp>
        <p:nvSpPr>
          <p:cNvPr id="8" name="Title 1"/>
          <p:cNvSpPr txBox="1">
            <a:spLocks/>
          </p:cNvSpPr>
          <p:nvPr/>
        </p:nvSpPr>
        <p:spPr bwMode="auto">
          <a:xfrm>
            <a:off x="1396331" y="5799689"/>
            <a:ext cx="1744663"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a:solidFill>
                  <a:schemeClr val="bg1"/>
                </a:solidFill>
                <a:latin typeface="+mj-lt"/>
                <a:cs typeface="Times New Roman" panose="02020603050405020304" pitchFamily="18" charset="0"/>
              </a:rPr>
              <a:t>Linkage </a:t>
            </a:r>
            <a:r>
              <a:rPr lang="en-US" sz="2000" dirty="0" smtClean="0">
                <a:solidFill>
                  <a:schemeClr val="bg1"/>
                </a:solidFill>
                <a:latin typeface="+mj-lt"/>
                <a:cs typeface="Times New Roman" panose="02020603050405020304" pitchFamily="18" charset="0"/>
              </a:rPr>
              <a:t>Disequilibrium</a:t>
            </a:r>
            <a:endParaRPr lang="en-US" sz="2000" dirty="0">
              <a:solidFill>
                <a:schemeClr val="bg1"/>
              </a:solidFill>
              <a:latin typeface="+mj-lt"/>
              <a:cs typeface="Times New Roman" panose="02020603050405020304" pitchFamily="18" charset="0"/>
            </a:endParaRPr>
          </a:p>
        </p:txBody>
      </p:sp>
      <p:cxnSp>
        <p:nvCxnSpPr>
          <p:cNvPr id="9" name="Straight Arrow Connector 8"/>
          <p:cNvCxnSpPr>
            <a:stCxn id="7" idx="1"/>
          </p:cNvCxnSpPr>
          <p:nvPr/>
        </p:nvCxnSpPr>
        <p:spPr>
          <a:xfrm flipH="1" flipV="1">
            <a:off x="5387009" y="3694975"/>
            <a:ext cx="2181293" cy="24649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flipV="1">
            <a:off x="6351104" y="5555974"/>
            <a:ext cx="1217198" cy="60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554358" y="5377069"/>
            <a:ext cx="0" cy="500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992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7" y="0"/>
            <a:ext cx="8832273" cy="6858000"/>
          </a:xfrm>
          <a:prstGeom prst="rect">
            <a:avLst/>
          </a:prstGeom>
        </p:spPr>
      </p:pic>
      <p:sp>
        <p:nvSpPr>
          <p:cNvPr id="3" name="Title 1"/>
          <p:cNvSpPr>
            <a:spLocks noGrp="1"/>
          </p:cNvSpPr>
          <p:nvPr>
            <p:ph type="title"/>
          </p:nvPr>
        </p:nvSpPr>
        <p:spPr>
          <a:xfrm>
            <a:off x="218660" y="6087926"/>
            <a:ext cx="2517135" cy="720377"/>
          </a:xfrm>
        </p:spPr>
        <p:txBody>
          <a:bodyPr/>
          <a:lstStyle/>
          <a:p>
            <a:pPr indent="288925"/>
            <a:r>
              <a:rPr lang="en-US" sz="2000" dirty="0" smtClean="0">
                <a:solidFill>
                  <a:schemeClr val="tx1"/>
                </a:solidFill>
                <a:latin typeface="+mj-lt"/>
                <a:cs typeface="Times New Roman" panose="02020603050405020304" pitchFamily="18" charset="0"/>
              </a:rPr>
              <a:t>Node Color:</a:t>
            </a:r>
            <a:br>
              <a:rPr lang="en-US" sz="2000" dirty="0" smtClean="0">
                <a:solidFill>
                  <a:schemeClr val="tx1"/>
                </a:solidFill>
                <a:latin typeface="+mj-lt"/>
                <a:cs typeface="Times New Roman" panose="02020603050405020304" pitchFamily="18" charset="0"/>
              </a:rPr>
            </a:br>
            <a:r>
              <a:rPr lang="en-US" sz="2000" dirty="0" smtClean="0">
                <a:solidFill>
                  <a:schemeClr val="tx1"/>
                </a:solidFill>
                <a:latin typeface="+mj-lt"/>
                <a:cs typeface="Times New Roman" panose="02020603050405020304" pitchFamily="18" charset="0"/>
              </a:rPr>
              <a:t>Single-locus test score</a:t>
            </a:r>
            <a:endParaRPr lang="en-US" sz="2000" dirty="0">
              <a:solidFill>
                <a:schemeClr val="tx1"/>
              </a:solidFill>
              <a:latin typeface="+mj-lt"/>
              <a:cs typeface="Times New Roman" panose="02020603050405020304" pitchFamily="18" charset="0"/>
            </a:endParaRPr>
          </a:p>
        </p:txBody>
      </p:sp>
      <p:sp>
        <p:nvSpPr>
          <p:cNvPr id="4" name="Title 1"/>
          <p:cNvSpPr txBox="1">
            <a:spLocks/>
          </p:cNvSpPr>
          <p:nvPr/>
        </p:nvSpPr>
        <p:spPr bwMode="auto">
          <a:xfrm>
            <a:off x="5663799" y="6068048"/>
            <a:ext cx="2327261"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Edge Color:</a:t>
            </a:r>
            <a:br>
              <a:rPr lang="en-US" sz="2000" dirty="0" smtClean="0">
                <a:solidFill>
                  <a:schemeClr val="tx1"/>
                </a:solidFill>
                <a:latin typeface="+mj-lt"/>
                <a:cs typeface="Times New Roman" panose="02020603050405020304" pitchFamily="18" charset="0"/>
              </a:rPr>
            </a:br>
            <a:r>
              <a:rPr lang="en-US" sz="2000" dirty="0" smtClean="0">
                <a:solidFill>
                  <a:schemeClr val="tx1"/>
                </a:solidFill>
                <a:latin typeface="+mj-lt"/>
                <a:cs typeface="Times New Roman" panose="02020603050405020304" pitchFamily="18" charset="0"/>
              </a:rPr>
              <a:t>Two-locus test score</a:t>
            </a:r>
            <a:endParaRPr lang="en-US" sz="2000" dirty="0">
              <a:solidFill>
                <a:schemeClr val="tx1"/>
              </a:solidFill>
              <a:latin typeface="+mj-lt"/>
              <a:cs typeface="Times New Roman" panose="02020603050405020304" pitchFamily="18" charset="0"/>
            </a:endParaRPr>
          </a:p>
        </p:txBody>
      </p:sp>
      <p:cxnSp>
        <p:nvCxnSpPr>
          <p:cNvPr id="6" name="Straight Arrow Connector 5"/>
          <p:cNvCxnSpPr>
            <a:stCxn id="3" idx="0"/>
          </p:cNvCxnSpPr>
          <p:nvPr/>
        </p:nvCxnSpPr>
        <p:spPr>
          <a:xfrm flipV="1">
            <a:off x="1477228" y="5078896"/>
            <a:ext cx="550354" cy="1009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0"/>
          </p:cNvCxnSpPr>
          <p:nvPr/>
        </p:nvCxnSpPr>
        <p:spPr>
          <a:xfrm flipH="1" flipV="1">
            <a:off x="4747742" y="3607906"/>
            <a:ext cx="2079688" cy="2460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bwMode="auto">
          <a:xfrm>
            <a:off x="421056" y="94632"/>
            <a:ext cx="1597665" cy="360188"/>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r"/>
            <a:r>
              <a:rPr lang="en-US" sz="2000" dirty="0" smtClean="0">
                <a:solidFill>
                  <a:schemeClr val="tx1"/>
                </a:solidFill>
                <a:latin typeface="+mj-lt"/>
                <a:cs typeface="Times New Roman" panose="02020603050405020304" pitchFamily="18" charset="0"/>
              </a:rPr>
              <a:t>Chromosome</a:t>
            </a:r>
            <a:endParaRPr lang="en-US" sz="2000" dirty="0">
              <a:solidFill>
                <a:schemeClr val="tx1"/>
              </a:solidFill>
              <a:latin typeface="+mj-lt"/>
              <a:cs typeface="Times New Roman" panose="02020603050405020304" pitchFamily="18" charset="0"/>
            </a:endParaRPr>
          </a:p>
        </p:txBody>
      </p:sp>
      <p:sp>
        <p:nvSpPr>
          <p:cNvPr id="14" name="Title 1"/>
          <p:cNvSpPr txBox="1">
            <a:spLocks/>
          </p:cNvSpPr>
          <p:nvPr/>
        </p:nvSpPr>
        <p:spPr bwMode="auto">
          <a:xfrm>
            <a:off x="533015" y="454820"/>
            <a:ext cx="1047312" cy="360188"/>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r"/>
            <a:r>
              <a:rPr lang="en-US" sz="2000" dirty="0" smtClean="0">
                <a:solidFill>
                  <a:schemeClr val="tx1"/>
                </a:solidFill>
                <a:latin typeface="+mj-lt"/>
                <a:cs typeface="Times New Roman" panose="02020603050405020304" pitchFamily="18" charset="0"/>
              </a:rPr>
              <a:t>Gene</a:t>
            </a:r>
            <a:endParaRPr lang="en-US" sz="2000" dirty="0">
              <a:solidFill>
                <a:schemeClr val="tx1"/>
              </a:solidFill>
              <a:latin typeface="+mj-lt"/>
              <a:cs typeface="Times New Roman" panose="02020603050405020304" pitchFamily="18" charset="0"/>
            </a:endParaRPr>
          </a:p>
        </p:txBody>
      </p:sp>
      <p:sp>
        <p:nvSpPr>
          <p:cNvPr id="15" name="Title 1"/>
          <p:cNvSpPr txBox="1">
            <a:spLocks/>
          </p:cNvSpPr>
          <p:nvPr/>
        </p:nvSpPr>
        <p:spPr bwMode="auto">
          <a:xfrm>
            <a:off x="168968" y="815008"/>
            <a:ext cx="1113184" cy="360188"/>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r"/>
            <a:r>
              <a:rPr lang="en-US" sz="2000" dirty="0" smtClean="0">
                <a:solidFill>
                  <a:schemeClr val="tx1"/>
                </a:solidFill>
                <a:latin typeface="+mj-lt"/>
                <a:cs typeface="Times New Roman" panose="02020603050405020304" pitchFamily="18" charset="0"/>
              </a:rPr>
              <a:t>Marker</a:t>
            </a:r>
            <a:endParaRPr lang="en-US" sz="2000" dirty="0">
              <a:solidFill>
                <a:schemeClr val="tx1"/>
              </a:solidFill>
              <a:latin typeface="+mj-lt"/>
              <a:cs typeface="Times New Roman" panose="02020603050405020304" pitchFamily="18" charset="0"/>
            </a:endParaRPr>
          </a:p>
        </p:txBody>
      </p:sp>
      <p:cxnSp>
        <p:nvCxnSpPr>
          <p:cNvPr id="17" name="Straight Arrow Connector 16"/>
          <p:cNvCxnSpPr>
            <a:stCxn id="13" idx="3"/>
          </p:cNvCxnSpPr>
          <p:nvPr/>
        </p:nvCxnSpPr>
        <p:spPr>
          <a:xfrm>
            <a:off x="2018721" y="274726"/>
            <a:ext cx="456122" cy="180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3"/>
          </p:cNvCxnSpPr>
          <p:nvPr/>
        </p:nvCxnSpPr>
        <p:spPr>
          <a:xfrm>
            <a:off x="1580327" y="634914"/>
            <a:ext cx="666455" cy="360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282152" y="995102"/>
            <a:ext cx="1063483" cy="654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182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7" y="0"/>
            <a:ext cx="8832273" cy="6858000"/>
          </a:xfrm>
          <a:prstGeom prst="rect">
            <a:avLst/>
          </a:prstGeom>
        </p:spPr>
      </p:pic>
      <p:sp>
        <p:nvSpPr>
          <p:cNvPr id="3" name="Title 1"/>
          <p:cNvSpPr>
            <a:spLocks noGrp="1"/>
          </p:cNvSpPr>
          <p:nvPr>
            <p:ph type="title"/>
          </p:nvPr>
        </p:nvSpPr>
        <p:spPr>
          <a:xfrm>
            <a:off x="5703552" y="6167440"/>
            <a:ext cx="2993188" cy="481838"/>
          </a:xfrm>
        </p:spPr>
        <p:txBody>
          <a:bodyPr/>
          <a:lstStyle/>
          <a:p>
            <a:pPr algn="ctr"/>
            <a:r>
              <a:rPr lang="en-US" sz="2000" dirty="0" smtClean="0">
                <a:solidFill>
                  <a:schemeClr val="tx1"/>
                </a:solidFill>
                <a:latin typeface="+mj-lt"/>
                <a:cs typeface="Times New Roman" panose="02020603050405020304" pitchFamily="18" charset="0"/>
              </a:rPr>
              <a:t>Highlighting One Node</a:t>
            </a:r>
            <a:endParaRPr lang="en-US" sz="20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2002267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727" y="0"/>
            <a:ext cx="8832273" cy="6858000"/>
          </a:xfrm>
          <a:prstGeom prst="rect">
            <a:avLst/>
          </a:prstGeom>
        </p:spPr>
      </p:pic>
      <p:sp>
        <p:nvSpPr>
          <p:cNvPr id="3" name="Title 1"/>
          <p:cNvSpPr>
            <a:spLocks noGrp="1"/>
          </p:cNvSpPr>
          <p:nvPr>
            <p:ph type="title"/>
          </p:nvPr>
        </p:nvSpPr>
        <p:spPr>
          <a:xfrm>
            <a:off x="5624038" y="6167440"/>
            <a:ext cx="3392135" cy="567656"/>
          </a:xfrm>
        </p:spPr>
        <p:txBody>
          <a:bodyPr/>
          <a:lstStyle/>
          <a:p>
            <a:pPr algn="ctr"/>
            <a:r>
              <a:rPr lang="en-US" sz="2000" dirty="0" smtClean="0">
                <a:solidFill>
                  <a:schemeClr val="tx1"/>
                </a:solidFill>
                <a:latin typeface="+mj-lt"/>
                <a:cs typeface="Times New Roman" panose="02020603050405020304" pitchFamily="18" charset="0"/>
              </a:rPr>
              <a:t>Collapsing Nodes</a:t>
            </a:r>
            <a:endParaRPr lang="en-US" sz="20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3182507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727" y="0"/>
            <a:ext cx="8832273" cy="6858000"/>
          </a:xfrm>
          <a:prstGeom prst="rect">
            <a:avLst/>
          </a:prstGeom>
        </p:spPr>
      </p:pic>
      <p:sp>
        <p:nvSpPr>
          <p:cNvPr id="5" name="Title 1"/>
          <p:cNvSpPr>
            <a:spLocks noGrp="1"/>
          </p:cNvSpPr>
          <p:nvPr>
            <p:ph type="title"/>
          </p:nvPr>
        </p:nvSpPr>
        <p:spPr>
          <a:xfrm>
            <a:off x="5327375" y="6087928"/>
            <a:ext cx="3698738" cy="663379"/>
          </a:xfrm>
        </p:spPr>
        <p:txBody>
          <a:bodyPr/>
          <a:lstStyle/>
          <a:p>
            <a:pPr algn="ctr"/>
            <a:r>
              <a:rPr lang="en-US" sz="2000" dirty="0" smtClean="0">
                <a:solidFill>
                  <a:schemeClr val="tx1"/>
                </a:solidFill>
                <a:latin typeface="+mj-lt"/>
                <a:cs typeface="Times New Roman" panose="02020603050405020304" pitchFamily="18" charset="0"/>
              </a:rPr>
              <a:t>Changing Color Bar</a:t>
            </a:r>
            <a:br>
              <a:rPr lang="en-US" sz="2000" dirty="0" smtClean="0">
                <a:solidFill>
                  <a:schemeClr val="tx1"/>
                </a:solidFill>
                <a:latin typeface="+mj-lt"/>
                <a:cs typeface="Times New Roman" panose="02020603050405020304" pitchFamily="18" charset="0"/>
              </a:rPr>
            </a:br>
            <a:r>
              <a:rPr lang="en-US" sz="1600" b="1" dirty="0" err="1" smtClean="0">
                <a:solidFill>
                  <a:schemeClr val="tx1"/>
                </a:solidFill>
                <a:latin typeface="+mj-lt"/>
                <a:cs typeface="Times New Roman" panose="02020603050405020304" pitchFamily="18" charset="0"/>
              </a:rPr>
              <a:t>ColorBrewer</a:t>
            </a:r>
            <a:r>
              <a:rPr lang="en-US" sz="1600" dirty="0">
                <a:solidFill>
                  <a:schemeClr val="tx1"/>
                </a:solidFill>
                <a:latin typeface="+mj-lt"/>
                <a:cs typeface="Times New Roman" panose="02020603050405020304" pitchFamily="18" charset="0"/>
              </a:rPr>
              <a:t>: </a:t>
            </a:r>
            <a:r>
              <a:rPr lang="en-US" sz="1600" dirty="0" smtClean="0">
                <a:solidFill>
                  <a:schemeClr val="tx1"/>
                </a:solidFill>
                <a:latin typeface="+mj-lt"/>
                <a:cs typeface="Times New Roman" panose="02020603050405020304" pitchFamily="18" charset="0"/>
              </a:rPr>
              <a:t>http</a:t>
            </a:r>
            <a:r>
              <a:rPr lang="en-US" sz="1600" dirty="0">
                <a:solidFill>
                  <a:schemeClr val="tx1"/>
                </a:solidFill>
                <a:latin typeface="+mj-lt"/>
                <a:cs typeface="Times New Roman" panose="02020603050405020304" pitchFamily="18" charset="0"/>
              </a:rPr>
              <a:t>://colorbrewer2.org/</a:t>
            </a:r>
          </a:p>
        </p:txBody>
      </p:sp>
    </p:spTree>
    <p:extLst>
      <p:ext uri="{BB962C8B-B14F-4D97-AF65-F5344CB8AC3E}">
        <p14:creationId xmlns:p14="http://schemas.microsoft.com/office/powerpoint/2010/main" val="2434834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7" y="0"/>
            <a:ext cx="8832273" cy="6858000"/>
          </a:xfrm>
          <a:prstGeom prst="rect">
            <a:avLst/>
          </a:prstGeom>
        </p:spPr>
      </p:pic>
      <p:sp>
        <p:nvSpPr>
          <p:cNvPr id="3" name="Title 1"/>
          <p:cNvSpPr>
            <a:spLocks noGrp="1"/>
          </p:cNvSpPr>
          <p:nvPr>
            <p:ph type="title"/>
          </p:nvPr>
        </p:nvSpPr>
        <p:spPr>
          <a:xfrm>
            <a:off x="5334000" y="6256891"/>
            <a:ext cx="3772010" cy="481838"/>
          </a:xfrm>
        </p:spPr>
        <p:txBody>
          <a:bodyPr/>
          <a:lstStyle/>
          <a:p>
            <a:pPr algn="ctr"/>
            <a:r>
              <a:rPr lang="en-US" sz="2000" dirty="0" smtClean="0">
                <a:solidFill>
                  <a:schemeClr val="tx1"/>
                </a:solidFill>
                <a:latin typeface="+mj-lt"/>
                <a:cs typeface="Times New Roman" panose="02020603050405020304" pitchFamily="18" charset="0"/>
              </a:rPr>
              <a:t>Visualizing More Nodes and Edges</a:t>
            </a:r>
            <a:endParaRPr lang="en-US" sz="20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2063089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0" y="0"/>
            <a:ext cx="6858000" cy="6858000"/>
          </a:xfrm>
          <a:prstGeom prst="rect">
            <a:avLst/>
          </a:prstGeom>
        </p:spPr>
      </p:pic>
      <p:sp>
        <p:nvSpPr>
          <p:cNvPr id="3" name="Title 1"/>
          <p:cNvSpPr>
            <a:spLocks noGrp="1"/>
          </p:cNvSpPr>
          <p:nvPr>
            <p:ph type="title"/>
          </p:nvPr>
        </p:nvSpPr>
        <p:spPr>
          <a:xfrm>
            <a:off x="7054" y="322735"/>
            <a:ext cx="2775903" cy="869959"/>
          </a:xfrm>
        </p:spPr>
        <p:txBody>
          <a:bodyPr/>
          <a:lstStyle/>
          <a:p>
            <a:pPr algn="ctr"/>
            <a:r>
              <a:rPr lang="en-US" sz="2400" dirty="0" smtClean="0">
                <a:solidFill>
                  <a:schemeClr val="tx1"/>
                </a:solidFill>
                <a:latin typeface="+mj-lt"/>
                <a:cs typeface="Times New Roman" panose="02020603050405020304" pitchFamily="18" charset="0"/>
              </a:rPr>
              <a:t>Matrix </a:t>
            </a:r>
            <a:r>
              <a:rPr lang="en-US" sz="2400" dirty="0">
                <a:solidFill>
                  <a:schemeClr val="tx1"/>
                </a:solidFill>
                <a:latin typeface="+mj-lt"/>
                <a:cs typeface="Times New Roman" panose="02020603050405020304" pitchFamily="18" charset="0"/>
              </a:rPr>
              <a:t>V</a:t>
            </a:r>
            <a:r>
              <a:rPr lang="en-US" sz="2400" dirty="0" smtClean="0">
                <a:solidFill>
                  <a:schemeClr val="tx1"/>
                </a:solidFill>
                <a:latin typeface="+mj-lt"/>
                <a:cs typeface="Times New Roman" panose="02020603050405020304" pitchFamily="18" charset="0"/>
              </a:rPr>
              <a:t>iew:</a:t>
            </a:r>
            <a:br>
              <a:rPr lang="en-US" sz="2400" dirty="0" smtClean="0">
                <a:solidFill>
                  <a:schemeClr val="tx1"/>
                </a:solidFill>
                <a:latin typeface="+mj-lt"/>
                <a:cs typeface="Times New Roman" panose="02020603050405020304" pitchFamily="18" charset="0"/>
              </a:rPr>
            </a:br>
            <a:r>
              <a:rPr lang="en-US" sz="2400" dirty="0" smtClean="0">
                <a:solidFill>
                  <a:schemeClr val="tx1"/>
                </a:solidFill>
                <a:latin typeface="+mj-lt"/>
                <a:cs typeface="Times New Roman" panose="02020603050405020304" pitchFamily="18" charset="0"/>
              </a:rPr>
              <a:t>Genetic Associations</a:t>
            </a:r>
            <a:endParaRPr lang="en-US" sz="2400" b="1" dirty="0">
              <a:solidFill>
                <a:schemeClr val="tx1"/>
              </a:solidFill>
              <a:latin typeface="+mj-lt"/>
              <a:cs typeface="Times New Roman" panose="02020603050405020304" pitchFamily="18" charset="0"/>
            </a:endParaRPr>
          </a:p>
        </p:txBody>
      </p:sp>
      <p:sp>
        <p:nvSpPr>
          <p:cNvPr id="5" name="Title 1"/>
          <p:cNvSpPr txBox="1">
            <a:spLocks/>
          </p:cNvSpPr>
          <p:nvPr/>
        </p:nvSpPr>
        <p:spPr bwMode="auto">
          <a:xfrm>
            <a:off x="178907" y="2036333"/>
            <a:ext cx="1808921" cy="360188"/>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err="1" smtClean="0">
                <a:solidFill>
                  <a:schemeClr val="tx1"/>
                </a:solidFill>
                <a:latin typeface="+mj-lt"/>
                <a:cs typeface="Times New Roman" panose="02020603050405020304" pitchFamily="18" charset="0"/>
              </a:rPr>
              <a:t>Gene.Marker</a:t>
            </a:r>
            <a:endParaRPr lang="en-US" sz="2000" dirty="0">
              <a:solidFill>
                <a:schemeClr val="tx1"/>
              </a:solidFill>
              <a:latin typeface="+mj-lt"/>
              <a:cs typeface="Times New Roman" panose="02020603050405020304" pitchFamily="18" charset="0"/>
            </a:endParaRPr>
          </a:p>
        </p:txBody>
      </p:sp>
      <p:cxnSp>
        <p:nvCxnSpPr>
          <p:cNvPr id="6" name="Straight Arrow Connector 5"/>
          <p:cNvCxnSpPr/>
          <p:nvPr/>
        </p:nvCxnSpPr>
        <p:spPr>
          <a:xfrm>
            <a:off x="1825757" y="2256183"/>
            <a:ext cx="708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p:nvSpPr>
        <p:spPr bwMode="auto">
          <a:xfrm>
            <a:off x="7054" y="2739275"/>
            <a:ext cx="2278946"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Node Color:</a:t>
            </a:r>
            <a:br>
              <a:rPr lang="en-US" sz="2000" dirty="0" smtClean="0">
                <a:solidFill>
                  <a:schemeClr val="tx1"/>
                </a:solidFill>
                <a:latin typeface="+mj-lt"/>
                <a:cs typeface="Times New Roman" panose="02020603050405020304" pitchFamily="18" charset="0"/>
              </a:rPr>
            </a:br>
            <a:r>
              <a:rPr lang="en-US" sz="1800" dirty="0" smtClean="0">
                <a:solidFill>
                  <a:schemeClr val="tx1"/>
                </a:solidFill>
                <a:latin typeface="+mj-lt"/>
                <a:cs typeface="Times New Roman" panose="02020603050405020304" pitchFamily="18" charset="0"/>
              </a:rPr>
              <a:t>Single-locus test score</a:t>
            </a:r>
            <a:endParaRPr lang="en-US" sz="1800" dirty="0">
              <a:solidFill>
                <a:schemeClr val="tx1"/>
              </a:solidFill>
              <a:latin typeface="+mj-lt"/>
              <a:cs typeface="Times New Roman" panose="02020603050405020304" pitchFamily="18" charset="0"/>
            </a:endParaRPr>
          </a:p>
        </p:txBody>
      </p:sp>
      <p:cxnSp>
        <p:nvCxnSpPr>
          <p:cNvPr id="9" name="Straight Arrow Connector 8"/>
          <p:cNvCxnSpPr/>
          <p:nvPr/>
        </p:nvCxnSpPr>
        <p:spPr>
          <a:xfrm>
            <a:off x="1825757" y="2951921"/>
            <a:ext cx="6987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798983" y="3935895"/>
            <a:ext cx="23655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bwMode="auto">
          <a:xfrm>
            <a:off x="9939" y="3727174"/>
            <a:ext cx="2327261" cy="720377"/>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000" dirty="0" smtClean="0">
                <a:solidFill>
                  <a:schemeClr val="tx1"/>
                </a:solidFill>
                <a:latin typeface="+mj-lt"/>
                <a:cs typeface="Times New Roman" panose="02020603050405020304" pitchFamily="18" charset="0"/>
              </a:rPr>
              <a:t>Edge Color:</a:t>
            </a:r>
            <a:br>
              <a:rPr lang="en-US" sz="2000" dirty="0" smtClean="0">
                <a:solidFill>
                  <a:schemeClr val="tx1"/>
                </a:solidFill>
                <a:latin typeface="+mj-lt"/>
                <a:cs typeface="Times New Roman" panose="02020603050405020304" pitchFamily="18" charset="0"/>
              </a:rPr>
            </a:br>
            <a:r>
              <a:rPr lang="en-US" sz="1800" dirty="0" smtClean="0">
                <a:solidFill>
                  <a:schemeClr val="tx1"/>
                </a:solidFill>
                <a:latin typeface="+mj-lt"/>
                <a:cs typeface="Times New Roman" panose="02020603050405020304" pitchFamily="18" charset="0"/>
              </a:rPr>
              <a:t>Two-locus test score</a:t>
            </a:r>
            <a:endParaRPr lang="en-US" sz="18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2041978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0" y="0"/>
            <a:ext cx="6858000" cy="6858000"/>
          </a:xfrm>
          <a:prstGeom prst="rect">
            <a:avLst/>
          </a:prstGeom>
        </p:spPr>
      </p:pic>
      <p:sp>
        <p:nvSpPr>
          <p:cNvPr id="5" name="Title 1"/>
          <p:cNvSpPr>
            <a:spLocks noGrp="1"/>
          </p:cNvSpPr>
          <p:nvPr>
            <p:ph type="title"/>
          </p:nvPr>
        </p:nvSpPr>
        <p:spPr>
          <a:xfrm>
            <a:off x="1" y="407505"/>
            <a:ext cx="3230216" cy="914399"/>
          </a:xfrm>
        </p:spPr>
        <p:txBody>
          <a:bodyPr/>
          <a:lstStyle/>
          <a:p>
            <a:pPr algn="ctr"/>
            <a:r>
              <a:rPr lang="en-US" sz="2400" dirty="0" smtClean="0">
                <a:solidFill>
                  <a:schemeClr val="tx1"/>
                </a:solidFill>
                <a:latin typeface="+mj-lt"/>
                <a:cs typeface="Times New Roman" panose="02020603050405020304" pitchFamily="18" charset="0"/>
              </a:rPr>
              <a:t>Another Tree Ring View:</a:t>
            </a:r>
            <a:br>
              <a:rPr lang="en-US" sz="2400" dirty="0" smtClean="0">
                <a:solidFill>
                  <a:schemeClr val="tx1"/>
                </a:solidFill>
                <a:latin typeface="+mj-lt"/>
                <a:cs typeface="Times New Roman" panose="02020603050405020304" pitchFamily="18" charset="0"/>
              </a:rPr>
            </a:br>
            <a:r>
              <a:rPr lang="en-US" sz="2400" dirty="0" smtClean="0">
                <a:solidFill>
                  <a:schemeClr val="tx1"/>
                </a:solidFill>
                <a:latin typeface="+mj-lt"/>
                <a:cs typeface="Times New Roman" panose="02020603050405020304" pitchFamily="18" charset="0"/>
              </a:rPr>
              <a:t>Linkage Disequilibrium</a:t>
            </a:r>
            <a:endParaRPr lang="en-US" sz="2400" dirty="0">
              <a:solidFill>
                <a:schemeClr val="tx1"/>
              </a:solidFill>
              <a:latin typeface="+mj-lt"/>
              <a:cs typeface="Times New Roman" panose="02020603050405020304" pitchFamily="18" charset="0"/>
            </a:endParaRPr>
          </a:p>
        </p:txBody>
      </p:sp>
      <p:cxnSp>
        <p:nvCxnSpPr>
          <p:cNvPr id="4" name="Straight Arrow Connector 3"/>
          <p:cNvCxnSpPr/>
          <p:nvPr/>
        </p:nvCxnSpPr>
        <p:spPr>
          <a:xfrm>
            <a:off x="3059832" y="1016732"/>
            <a:ext cx="3758411" cy="1289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47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680" y="498189"/>
            <a:ext cx="8229600" cy="784602"/>
          </a:xfrm>
        </p:spPr>
        <p:txBody>
          <a:bodyPr/>
          <a:lstStyle/>
          <a:p>
            <a:r>
              <a:rPr lang="en-US" sz="3400" b="1" dirty="0" smtClean="0">
                <a:solidFill>
                  <a:schemeClr val="tx1"/>
                </a:solidFill>
                <a:latin typeface="+mj-lt"/>
                <a:cs typeface="Times New Roman" panose="02020603050405020304" pitchFamily="18" charset="0"/>
              </a:rPr>
              <a:t>What resources are required to build tools?</a:t>
            </a:r>
            <a:endParaRPr lang="en-US" sz="3400" b="1" dirty="0">
              <a:solidFill>
                <a:schemeClr val="tx1"/>
              </a:solidFill>
              <a:latin typeface="+mj-lt"/>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07" y="2377722"/>
            <a:ext cx="2169856" cy="21698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188" y="2017910"/>
            <a:ext cx="2094271" cy="2094271"/>
          </a:xfrm>
          <a:prstGeom prst="rect">
            <a:avLst/>
          </a:prstGeom>
        </p:spPr>
      </p:pic>
      <p:sp>
        <p:nvSpPr>
          <p:cNvPr id="7" name="Content Placeholder 2"/>
          <p:cNvSpPr txBox="1">
            <a:spLocks/>
          </p:cNvSpPr>
          <p:nvPr/>
        </p:nvSpPr>
        <p:spPr bwMode="auto">
          <a:xfrm>
            <a:off x="3763910" y="4133208"/>
            <a:ext cx="1592826" cy="512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7625" indent="0" algn="ctr" defTabSz="347663"/>
            <a:r>
              <a:rPr lang="en-US" sz="2200" dirty="0" smtClean="0">
                <a:solidFill>
                  <a:schemeClr val="tx1"/>
                </a:solidFill>
                <a:latin typeface="+mj-lt"/>
                <a:cs typeface="Times New Roman" panose="02020603050405020304" pitchFamily="18" charset="0"/>
              </a:rPr>
              <a:t>HTML 5</a:t>
            </a:r>
            <a:endParaRPr lang="en-US" sz="2200" dirty="0">
              <a:solidFill>
                <a:schemeClr val="tx1"/>
              </a:solidFill>
              <a:latin typeface="+mj-lt"/>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9071" y="2436248"/>
            <a:ext cx="1490459" cy="1695811"/>
          </a:xfrm>
          <a:prstGeom prst="rect">
            <a:avLst/>
          </a:prstGeom>
        </p:spPr>
      </p:pic>
      <p:sp>
        <p:nvSpPr>
          <p:cNvPr id="9" name="Content Placeholder 2"/>
          <p:cNvSpPr txBox="1">
            <a:spLocks/>
          </p:cNvSpPr>
          <p:nvPr/>
        </p:nvSpPr>
        <p:spPr bwMode="auto">
          <a:xfrm>
            <a:off x="6109857" y="4113758"/>
            <a:ext cx="2168887" cy="512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7625" indent="0" algn="ctr" defTabSz="347663"/>
            <a:r>
              <a:rPr lang="en-US" sz="2200" dirty="0" smtClean="0">
                <a:solidFill>
                  <a:schemeClr val="tx1"/>
                </a:solidFill>
                <a:latin typeface="+mj-lt"/>
                <a:cs typeface="Times New Roman" panose="02020603050405020304" pitchFamily="18" charset="0"/>
              </a:rPr>
              <a:t>HTML 5 Canvas</a:t>
            </a:r>
            <a:endParaRPr lang="en-US" sz="22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852803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076" y="85201"/>
            <a:ext cx="8641908" cy="671756"/>
          </a:xfrm>
        </p:spPr>
        <p:txBody>
          <a:bodyPr/>
          <a:lstStyle/>
          <a:p>
            <a:pPr marL="514350" indent="-514350" algn="ctr"/>
            <a:r>
              <a:rPr lang="en-US" sz="3400" b="1" dirty="0" smtClean="0">
                <a:solidFill>
                  <a:schemeClr val="tx1"/>
                </a:solidFill>
                <a:latin typeface="+mj-lt"/>
                <a:cs typeface="Times New Roman" panose="02020603050405020304" pitchFamily="18" charset="0"/>
              </a:rPr>
              <a:t>Motivation : Genome-Wide </a:t>
            </a:r>
            <a:r>
              <a:rPr lang="en-US" sz="3400" b="1" dirty="0">
                <a:solidFill>
                  <a:schemeClr val="tx1"/>
                </a:solidFill>
                <a:latin typeface="+mj-lt"/>
                <a:cs typeface="Times New Roman" panose="02020603050405020304" pitchFamily="18" charset="0"/>
              </a:rPr>
              <a:t>Association Study</a:t>
            </a:r>
          </a:p>
        </p:txBody>
      </p:sp>
      <p:pic>
        <p:nvPicPr>
          <p:cNvPr id="2050" name="Picture 2" descr="C:\Yubao\03EECS435DataMining\Figures\snp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26" y="3478695"/>
            <a:ext cx="2106725" cy="21756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7107367" y="2870917"/>
            <a:ext cx="1976283" cy="7071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Genetic Marker</a:t>
            </a:r>
          </a:p>
          <a:p>
            <a:pPr marL="0" indent="0" algn="ctr">
              <a:spcBef>
                <a:spcPts val="0"/>
              </a:spcBef>
            </a:pPr>
            <a:r>
              <a:rPr lang="en-US" sz="1800" dirty="0" smtClean="0">
                <a:solidFill>
                  <a:schemeClr val="tx1"/>
                </a:solidFill>
                <a:latin typeface="+mj-lt"/>
                <a:cs typeface="Times New Roman" panose="02020603050405020304" pitchFamily="18" charset="0"/>
              </a:rPr>
              <a:t>(single-nucleotide)</a:t>
            </a:r>
            <a:endParaRPr lang="en-US" sz="1800" dirty="0">
              <a:solidFill>
                <a:schemeClr val="tx1"/>
              </a:solidFill>
              <a:latin typeface="+mj-lt"/>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41" y="1002047"/>
            <a:ext cx="6695341" cy="4544462"/>
          </a:xfrm>
          <a:prstGeom prst="rect">
            <a:avLst/>
          </a:prstGeom>
        </p:spPr>
      </p:pic>
    </p:spTree>
    <p:extLst>
      <p:ext uri="{BB962C8B-B14F-4D97-AF65-F5344CB8AC3E}">
        <p14:creationId xmlns:p14="http://schemas.microsoft.com/office/powerpoint/2010/main" val="4156716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481" y="498189"/>
            <a:ext cx="2274780" cy="634872"/>
          </a:xfrm>
        </p:spPr>
        <p:txBody>
          <a:bodyPr/>
          <a:lstStyle/>
          <a:p>
            <a:r>
              <a:rPr lang="en-US" sz="3400" b="1" dirty="0" smtClean="0">
                <a:solidFill>
                  <a:schemeClr val="tx1"/>
                </a:solidFill>
                <a:latin typeface="+mj-lt"/>
                <a:cs typeface="Times New Roman" panose="02020603050405020304" pitchFamily="18" charset="0"/>
              </a:rPr>
              <a:t>Conclusion</a:t>
            </a:r>
            <a:endParaRPr lang="en-US" sz="3400" b="1" dirty="0">
              <a:solidFill>
                <a:schemeClr val="tx1"/>
              </a:solidFill>
              <a:latin typeface="+mj-lt"/>
              <a:cs typeface="Times New Roman" panose="02020603050405020304" pitchFamily="18" charset="0"/>
            </a:endParaRPr>
          </a:p>
        </p:txBody>
      </p:sp>
      <p:sp>
        <p:nvSpPr>
          <p:cNvPr id="3" name="Content Placeholder 2"/>
          <p:cNvSpPr>
            <a:spLocks noGrp="1"/>
          </p:cNvSpPr>
          <p:nvPr>
            <p:ph idx="1"/>
          </p:nvPr>
        </p:nvSpPr>
        <p:spPr>
          <a:xfrm>
            <a:off x="458480" y="1263233"/>
            <a:ext cx="8506615" cy="1360697"/>
          </a:xfrm>
        </p:spPr>
        <p:txBody>
          <a:bodyPr/>
          <a:lstStyle/>
          <a:p>
            <a:pPr marL="47625" indent="0" defTabSz="347663"/>
            <a:r>
              <a:rPr lang="en-US" altLang="zh-CN" sz="2400" b="1" dirty="0" err="1" smtClean="0">
                <a:solidFill>
                  <a:schemeClr val="tx1"/>
                </a:solidFill>
                <a:latin typeface="+mj-lt"/>
                <a:cs typeface="Times New Roman" panose="02020603050405020304" pitchFamily="18" charset="0"/>
              </a:rPr>
              <a:t>EINVis</a:t>
            </a:r>
            <a:r>
              <a:rPr lang="en-US" altLang="zh-CN" sz="2400" b="1" dirty="0" smtClean="0">
                <a:solidFill>
                  <a:schemeClr val="tx1"/>
                </a:solidFill>
                <a:latin typeface="+mj-lt"/>
                <a:cs typeface="Times New Roman" panose="02020603050405020304" pitchFamily="18" charset="0"/>
              </a:rPr>
              <a:t> : visualize and explore the data</a:t>
            </a:r>
          </a:p>
          <a:p>
            <a:pPr marL="504825" indent="-457200" defTabSz="347663">
              <a:buFont typeface="+mj-lt"/>
              <a:buAutoNum type="arabicParenR"/>
            </a:pPr>
            <a:r>
              <a:rPr lang="en-US" sz="2200" dirty="0" smtClean="0">
                <a:solidFill>
                  <a:schemeClr val="tx1"/>
                </a:solidFill>
                <a:latin typeface="+mj-lt"/>
                <a:cs typeface="Times New Roman" panose="02020603050405020304" pitchFamily="18" charset="0"/>
              </a:rPr>
              <a:t>Hierarchical structure + Genetic associations</a:t>
            </a:r>
          </a:p>
          <a:p>
            <a:pPr marL="504825" indent="-457200" defTabSz="347663">
              <a:buFont typeface="+mj-lt"/>
              <a:buAutoNum type="arabicParenR"/>
            </a:pPr>
            <a:r>
              <a:rPr lang="en-US" sz="2200" dirty="0">
                <a:solidFill>
                  <a:schemeClr val="tx1"/>
                </a:solidFill>
                <a:latin typeface="+mj-lt"/>
                <a:cs typeface="Times New Roman" panose="02020603050405020304" pitchFamily="18" charset="0"/>
              </a:rPr>
              <a:t>F</a:t>
            </a:r>
            <a:r>
              <a:rPr lang="en-US" sz="2200" dirty="0" smtClean="0">
                <a:solidFill>
                  <a:schemeClr val="tx1"/>
                </a:solidFill>
                <a:latin typeface="+mj-lt"/>
                <a:cs typeface="Times New Roman" panose="02020603050405020304" pitchFamily="18" charset="0"/>
              </a:rPr>
              <a:t>riendly user interface</a:t>
            </a:r>
          </a:p>
        </p:txBody>
      </p:sp>
      <p:sp>
        <p:nvSpPr>
          <p:cNvPr id="4" name="Content Placeholder 2"/>
          <p:cNvSpPr txBox="1">
            <a:spLocks/>
          </p:cNvSpPr>
          <p:nvPr/>
        </p:nvSpPr>
        <p:spPr bwMode="auto">
          <a:xfrm>
            <a:off x="458481" y="4229228"/>
            <a:ext cx="7532579" cy="929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04825" indent="-457200" defTabSz="347663">
              <a:buFont typeface="+mj-lt"/>
              <a:buAutoNum type="arabicParenR"/>
            </a:pPr>
            <a:r>
              <a:rPr lang="en-US" sz="2200" dirty="0" smtClean="0">
                <a:solidFill>
                  <a:schemeClr val="tx1"/>
                </a:solidFill>
                <a:latin typeface="+mj-lt"/>
                <a:cs typeface="Times New Roman" panose="02020603050405020304" pitchFamily="18" charset="0"/>
              </a:rPr>
              <a:t>More views for different types of data</a:t>
            </a:r>
          </a:p>
          <a:p>
            <a:pPr marL="504825" indent="-457200" defTabSz="347663">
              <a:buFont typeface="+mj-lt"/>
              <a:buAutoNum type="arabicParenR"/>
            </a:pPr>
            <a:r>
              <a:rPr lang="en-US" sz="2200" dirty="0" smtClean="0">
                <a:solidFill>
                  <a:schemeClr val="tx1"/>
                </a:solidFill>
                <a:latin typeface="+mj-lt"/>
                <a:cs typeface="Times New Roman" panose="02020603050405020304" pitchFamily="18" charset="0"/>
              </a:rPr>
              <a:t>Towards large scale networks</a:t>
            </a:r>
            <a:endParaRPr lang="en-US" sz="2200" dirty="0">
              <a:solidFill>
                <a:schemeClr val="tx1"/>
              </a:solidFill>
              <a:latin typeface="+mj-lt"/>
              <a:cs typeface="Times New Roman" panose="02020603050405020304" pitchFamily="18" charset="0"/>
            </a:endParaRPr>
          </a:p>
        </p:txBody>
      </p:sp>
      <p:sp>
        <p:nvSpPr>
          <p:cNvPr id="5" name="Title 1"/>
          <p:cNvSpPr txBox="1">
            <a:spLocks/>
          </p:cNvSpPr>
          <p:nvPr/>
        </p:nvSpPr>
        <p:spPr bwMode="auto">
          <a:xfrm>
            <a:off x="458481" y="3485321"/>
            <a:ext cx="2513319" cy="6096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3400" b="1" dirty="0" smtClean="0">
                <a:solidFill>
                  <a:schemeClr val="tx1"/>
                </a:solidFill>
                <a:latin typeface="+mj-lt"/>
                <a:cs typeface="Times New Roman" panose="02020603050405020304" pitchFamily="18" charset="0"/>
              </a:rPr>
              <a:t>Future work</a:t>
            </a:r>
            <a:endParaRPr lang="en-US" sz="3400" b="1" dirty="0">
              <a:solidFill>
                <a:schemeClr val="tx1"/>
              </a:solidFill>
              <a:latin typeface="+mj-lt"/>
              <a:cs typeface="Times New Roman" panose="02020603050405020304" pitchFamily="18" charset="0"/>
            </a:endParaRPr>
          </a:p>
        </p:txBody>
      </p:sp>
      <p:sp>
        <p:nvSpPr>
          <p:cNvPr id="8" name="Content Placeholder 2"/>
          <p:cNvSpPr txBox="1">
            <a:spLocks/>
          </p:cNvSpPr>
          <p:nvPr/>
        </p:nvSpPr>
        <p:spPr bwMode="auto">
          <a:xfrm>
            <a:off x="3161211" y="6021977"/>
            <a:ext cx="591264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ctr"/>
            <a:r>
              <a:rPr lang="en-US" sz="2400" dirty="0" err="1" smtClean="0">
                <a:solidFill>
                  <a:schemeClr val="bg1"/>
                </a:solidFill>
                <a:latin typeface="+mj-lt"/>
                <a:cs typeface="Times New Roman" panose="02020603050405020304" pitchFamily="18" charset="0"/>
              </a:rPr>
              <a:t>EINVis</a:t>
            </a:r>
            <a:r>
              <a:rPr lang="en-US" sz="2400" dirty="0" smtClean="0">
                <a:solidFill>
                  <a:schemeClr val="bg1"/>
                </a:solidFill>
                <a:latin typeface="+mj-lt"/>
                <a:cs typeface="Times New Roman" panose="02020603050405020304" pitchFamily="18" charset="0"/>
              </a:rPr>
              <a:t> : http</a:t>
            </a:r>
            <a:r>
              <a:rPr lang="en-US" sz="2400" dirty="0">
                <a:solidFill>
                  <a:schemeClr val="bg1"/>
                </a:solidFill>
                <a:latin typeface="+mj-lt"/>
                <a:cs typeface="Times New Roman" panose="02020603050405020304" pitchFamily="18" charset="0"/>
              </a:rPr>
              <a:t>://filer.case.edu/yxw407/einvis</a:t>
            </a:r>
            <a:r>
              <a:rPr lang="en-US" sz="2400" dirty="0" smtClean="0">
                <a:solidFill>
                  <a:schemeClr val="bg1"/>
                </a:solidFill>
                <a:latin typeface="+mj-lt"/>
                <a:cs typeface="Times New Roman" panose="02020603050405020304" pitchFamily="18" charset="0"/>
              </a:rPr>
              <a:t>/</a:t>
            </a:r>
          </a:p>
        </p:txBody>
      </p:sp>
    </p:spTree>
    <p:extLst>
      <p:ext uri="{BB962C8B-B14F-4D97-AF65-F5344CB8AC3E}">
        <p14:creationId xmlns:p14="http://schemas.microsoft.com/office/powerpoint/2010/main" val="4008271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680" y="249065"/>
            <a:ext cx="8229600" cy="665333"/>
          </a:xfrm>
        </p:spPr>
        <p:txBody>
          <a:bodyPr/>
          <a:lstStyle/>
          <a:p>
            <a:r>
              <a:rPr lang="en-US" sz="3400" b="1" dirty="0" smtClean="0">
                <a:solidFill>
                  <a:schemeClr val="tx1"/>
                </a:solidFill>
                <a:latin typeface="+mj-lt"/>
                <a:cs typeface="Times New Roman" panose="02020603050405020304" pitchFamily="18" charset="0"/>
              </a:rPr>
              <a:t>Motivation </a:t>
            </a:r>
            <a:r>
              <a:rPr lang="en-US" altLang="zh-CN" sz="3400" b="1" dirty="0" smtClean="0">
                <a:solidFill>
                  <a:schemeClr val="tx1"/>
                </a:solidFill>
                <a:latin typeface="+mj-lt"/>
                <a:cs typeface="Times New Roman" pitchFamily="18" charset="0"/>
              </a:rPr>
              <a:t>: Data</a:t>
            </a:r>
            <a:endParaRPr lang="en-US" sz="3400" b="1" dirty="0">
              <a:solidFill>
                <a:schemeClr val="tx1"/>
              </a:solidFill>
              <a:latin typeface="+mj-lt"/>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91624028"/>
              </p:ext>
            </p:extLst>
          </p:nvPr>
        </p:nvGraphicFramePr>
        <p:xfrm>
          <a:off x="808396" y="1129481"/>
          <a:ext cx="7546258" cy="4115654"/>
        </p:xfrm>
        <a:graphic>
          <a:graphicData uri="http://schemas.openxmlformats.org/drawingml/2006/table">
            <a:tbl>
              <a:tblPr firstRow="1" bandRow="1">
                <a:tableStyleId>{5C22544A-7EE6-4342-B048-85BDC9FD1C3A}</a:tableStyleId>
              </a:tblPr>
              <a:tblGrid>
                <a:gridCol w="1430594"/>
                <a:gridCol w="1514167"/>
                <a:gridCol w="1170039"/>
                <a:gridCol w="1140542"/>
                <a:gridCol w="1106128"/>
                <a:gridCol w="1184788"/>
              </a:tblGrid>
              <a:tr h="500536">
                <a:tc rowSpan="2">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Individuals</a:t>
                      </a:r>
                      <a:endParaRPr lang="en-US" sz="2000" b="1" kern="1200" dirty="0">
                        <a:solidFill>
                          <a:schemeClr val="lt1"/>
                        </a:solidFill>
                        <a:latin typeface="+mj-lt"/>
                        <a:ea typeface="+mn-ea"/>
                        <a:cs typeface="Times New Roman" pitchFamily="18"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rowSpan="2">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Traits</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gridSpan="4">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Genetic Markers</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solidFill>
                  </a:tcPr>
                </a:tc>
                <a:tc hMerge="1">
                  <a:txBody>
                    <a:bodyPr/>
                    <a:lstStyle/>
                    <a:p>
                      <a:pPr marL="0" algn="ctr" defTabSz="457200" rtl="0" eaLnBrk="1" latinLnBrk="0" hangingPunct="1"/>
                      <a:endParaRPr lang="en-US" sz="2000" b="1" kern="1200" dirty="0">
                        <a:solidFill>
                          <a:schemeClr val="lt1"/>
                        </a:solidFill>
                        <a:latin typeface="Times New Roman" pitchFamily="18" charset="0"/>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hMerge="1">
                  <a:txBody>
                    <a:bodyPr/>
                    <a:lstStyle/>
                    <a:p>
                      <a:pPr marL="0" algn="ctr" defTabSz="457200" rtl="0" eaLnBrk="1" latinLnBrk="0" hangingPunct="1"/>
                      <a:endParaRPr lang="en-US" sz="2000" b="1" kern="1200" dirty="0">
                        <a:solidFill>
                          <a:schemeClr val="lt1"/>
                        </a:solidFill>
                        <a:latin typeface="Times New Roman" pitchFamily="18" charset="0"/>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hMerge="1">
                  <a:txBody>
                    <a:bodyPr/>
                    <a:lstStyle/>
                    <a:p>
                      <a:pPr marL="0" algn="ctr" defTabSz="457200" rtl="0" eaLnBrk="1" latinLnBrk="0" hangingPunct="1"/>
                      <a:endParaRPr lang="en-US" sz="2000" b="1" kern="1200" dirty="0">
                        <a:solidFill>
                          <a:schemeClr val="lt1"/>
                        </a:solidFill>
                        <a:latin typeface="Times New Roman" pitchFamily="18" charset="0"/>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solidFill>
                  </a:tcPr>
                </a:tc>
              </a:tr>
              <a:tr h="506896">
                <a:tc vMerge="1">
                  <a:txBody>
                    <a:bodyPr/>
                    <a:lstStyle/>
                    <a:p>
                      <a:pPr marL="0" algn="ctr" defTabSz="457200" rtl="0" eaLnBrk="1" latinLnBrk="0" hangingPunct="1"/>
                      <a:endParaRPr lang="en-US" sz="2000" b="1" kern="1200" dirty="0">
                        <a:solidFill>
                          <a:schemeClr val="lt1"/>
                        </a:solidFill>
                        <a:latin typeface="Times New Roman" pitchFamily="18" charset="0"/>
                        <a:ea typeface="+mn-ea"/>
                        <a:cs typeface="Times New Roman" pitchFamily="18" charset="0"/>
                      </a:endParaRPr>
                    </a:p>
                  </a:txBody>
                  <a:tcPr anchor="ctr">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ctr" defTabSz="457200" rtl="0" eaLnBrk="1" latinLnBrk="0" hangingPunct="1"/>
                      <a:endParaRPr lang="en-US" sz="2000" b="1" kern="1200" dirty="0">
                        <a:solidFill>
                          <a:schemeClr val="lt1"/>
                        </a:solidFill>
                        <a:latin typeface="Times New Roman" pitchFamily="18" charset="0"/>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1</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2</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3</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4</a:t>
                      </a:r>
                      <a:endParaRPr lang="en-US" sz="2000" b="1" kern="1200" dirty="0" smtClean="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r>
              <a:tr h="542002">
                <a:tc>
                  <a:txBody>
                    <a:bodyPr/>
                    <a:lstStyle/>
                    <a:p>
                      <a:pPr algn="ctr" fontAlgn="ctr"/>
                      <a:r>
                        <a:rPr lang="en-US" sz="1800" b="0" i="0" u="none" strike="noStrike" dirty="0" smtClean="0">
                          <a:solidFill>
                            <a:srgbClr val="000000"/>
                          </a:solidFill>
                          <a:effectLst/>
                          <a:latin typeface="+mj-lt"/>
                          <a:cs typeface="Times New Roman" pitchFamily="18" charset="0"/>
                        </a:rPr>
                        <a:t>Patient 1</a:t>
                      </a:r>
                      <a:endParaRPr lang="en-US" sz="1800" b="0" i="0" u="none" strike="noStrike" dirty="0">
                        <a:solidFill>
                          <a:srgbClr val="000000"/>
                        </a:solidFill>
                        <a:effectLst/>
                        <a:latin typeface="+mj-lt"/>
                        <a:cs typeface="Times New Roman" pitchFamily="18" charset="0"/>
                      </a:endParaRPr>
                    </a:p>
                  </a:txBody>
                  <a:tcPr marL="9525" marR="9525" marT="9525"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smtClean="0">
                          <a:solidFill>
                            <a:srgbClr val="000000"/>
                          </a:solidFill>
                          <a:effectLst/>
                          <a:latin typeface="+mj-lt"/>
                          <a:cs typeface="Times New Roman" pitchFamily="18" charset="0"/>
                        </a:rPr>
                        <a:t>Hypertension</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smtClean="0">
                          <a:solidFill>
                            <a:srgbClr val="000000"/>
                          </a:solidFill>
                          <a:effectLst/>
                          <a:latin typeface="+mj-lt"/>
                          <a:cs typeface="Times New Roman" pitchFamily="18" charset="0"/>
                        </a:rPr>
                        <a:t>A, G</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smtClean="0">
                          <a:solidFill>
                            <a:srgbClr val="000000"/>
                          </a:solidFill>
                          <a:effectLst/>
                          <a:latin typeface="+mj-lt"/>
                          <a:cs typeface="Times New Roman" pitchFamily="18" charset="0"/>
                        </a:rPr>
                        <a:t>G, G</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G, G</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G, G</a:t>
                      </a: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540774">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Patient </a:t>
                      </a:r>
                      <a:r>
                        <a:rPr lang="en-US" sz="1800" b="0" i="0" u="none" strike="noStrike" dirty="0" smtClean="0">
                          <a:solidFill>
                            <a:srgbClr val="000000"/>
                          </a:solidFill>
                          <a:effectLst/>
                          <a:latin typeface="+mj-lt"/>
                          <a:cs typeface="Times New Roman" pitchFamily="18" charset="0"/>
                        </a:rPr>
                        <a:t>2</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Hypertension</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G</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G</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G</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G, G</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446">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Patient </a:t>
                      </a:r>
                      <a:r>
                        <a:rPr lang="en-US" sz="1800" b="0" i="0" u="none" strike="noStrike" dirty="0" smtClean="0">
                          <a:solidFill>
                            <a:srgbClr val="000000"/>
                          </a:solidFill>
                          <a:effectLst/>
                          <a:latin typeface="+mj-lt"/>
                          <a:cs typeface="Times New Roman" pitchFamily="18" charset="0"/>
                        </a:rPr>
                        <a:t>3</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Hypertension</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G</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a:t>
                      </a:r>
                      <a:r>
                        <a:rPr lang="en-US" sz="1800" b="0" i="0" u="none" strike="noStrike" baseline="0" dirty="0" smtClean="0">
                          <a:solidFill>
                            <a:srgbClr val="000000"/>
                          </a:solidFill>
                          <a:effectLst/>
                          <a:latin typeface="+mj-lt"/>
                          <a:cs typeface="Times New Roman" pitchFamily="18" charset="0"/>
                        </a:rPr>
                        <a:t> A</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G</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A, G</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40774">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Non-Patient </a:t>
                      </a:r>
                      <a:r>
                        <a:rPr lang="en-US" sz="1800" b="0" i="0" u="none" strike="noStrike" kern="1200" dirty="0" smtClean="0">
                          <a:solidFill>
                            <a:srgbClr val="000000"/>
                          </a:solidFill>
                          <a:effectLst/>
                          <a:latin typeface="+mj-lt"/>
                          <a:ea typeface="+mn-ea"/>
                          <a:cs typeface="Times New Roman" pitchFamily="18" charset="0"/>
                        </a:rPr>
                        <a:t>1</a:t>
                      </a:r>
                      <a:endParaRPr lang="en-US" sz="1800" b="0" i="0" u="none" strike="noStrike" dirty="0" smtClean="0">
                        <a:solidFill>
                          <a:srgbClr val="000000"/>
                        </a:solidFill>
                        <a:effectLst/>
                        <a:latin typeface="+mj-lt"/>
                        <a:cs typeface="Times New Roman" pitchFamily="18" charset="0"/>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Healthy</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A</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A</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A</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A, G</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445">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Non-Patient 2</a:t>
                      </a:r>
                      <a:endParaRPr lang="en-US" sz="1800" b="0" i="0" u="none" strike="noStrike" dirty="0" smtClean="0">
                        <a:solidFill>
                          <a:srgbClr val="000000"/>
                        </a:solidFill>
                        <a:effectLst/>
                        <a:latin typeface="+mj-lt"/>
                        <a:cs typeface="Times New Roman" pitchFamily="18" charset="0"/>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j-lt"/>
                          <a:cs typeface="Times New Roman" pitchFamily="18" charset="0"/>
                        </a:rPr>
                        <a:t>Healthy</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A</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a:t>
                      </a:r>
                      <a:r>
                        <a:rPr lang="en-US" sz="1800" baseline="0" dirty="0" smtClean="0">
                          <a:latin typeface="+mj-lt"/>
                          <a:cs typeface="Times New Roman" pitchFamily="18" charset="0"/>
                        </a:rPr>
                        <a:t> A</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G</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A, G</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481781">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Non-Patient 3</a:t>
                      </a:r>
                      <a:endParaRPr lang="en-US" sz="1800" b="0" i="0" u="none" strike="noStrike" dirty="0" smtClean="0">
                        <a:solidFill>
                          <a:srgbClr val="000000"/>
                        </a:solidFill>
                        <a:effectLst/>
                        <a:latin typeface="+mj-lt"/>
                        <a:cs typeface="Times New Roman" pitchFamily="18" charset="0"/>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j-lt"/>
                          <a:cs typeface="Times New Roman" pitchFamily="18" charset="0"/>
                        </a:rPr>
                        <a:t>Healthy</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A, A</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G</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800" dirty="0" smtClean="0">
                          <a:latin typeface="+mj-lt"/>
                          <a:cs typeface="Times New Roman" pitchFamily="18" charset="0"/>
                        </a:rPr>
                        <a:t>A, A</a:t>
                      </a:r>
                      <a:endParaRPr lang="en-US" sz="1800" dirty="0">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dirty="0" smtClean="0">
                          <a:latin typeface="+mj-lt"/>
                          <a:cs typeface="Times New Roman" pitchFamily="18" charset="0"/>
                        </a:rPr>
                        <a:t>G, G</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553465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680" y="249065"/>
            <a:ext cx="5977059" cy="665333"/>
          </a:xfrm>
        </p:spPr>
        <p:txBody>
          <a:bodyPr/>
          <a:lstStyle/>
          <a:p>
            <a:r>
              <a:rPr lang="en-US" sz="3400" b="1" dirty="0" smtClean="0">
                <a:solidFill>
                  <a:schemeClr val="tx1"/>
                </a:solidFill>
                <a:latin typeface="+mj-lt"/>
                <a:cs typeface="Times New Roman" panose="02020603050405020304" pitchFamily="18" charset="0"/>
              </a:rPr>
              <a:t>Motivation </a:t>
            </a:r>
            <a:r>
              <a:rPr lang="en-US" altLang="zh-CN" sz="3400" b="1" dirty="0" smtClean="0">
                <a:solidFill>
                  <a:schemeClr val="tx1"/>
                </a:solidFill>
                <a:latin typeface="+mj-lt"/>
                <a:cs typeface="Times New Roman" pitchFamily="18" charset="0"/>
              </a:rPr>
              <a:t>: Single-Locus Test</a:t>
            </a:r>
            <a:endParaRPr lang="en-US" sz="3400" b="1" dirty="0">
              <a:solidFill>
                <a:schemeClr val="tx1"/>
              </a:solidFill>
              <a:latin typeface="+mj-lt"/>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61381680"/>
              </p:ext>
            </p:extLst>
          </p:nvPr>
        </p:nvGraphicFramePr>
        <p:xfrm>
          <a:off x="1798886" y="1047905"/>
          <a:ext cx="5535868" cy="4190734"/>
        </p:xfrm>
        <a:graphic>
          <a:graphicData uri="http://schemas.openxmlformats.org/drawingml/2006/table">
            <a:tbl>
              <a:tblPr firstRow="1" bandRow="1">
                <a:tableStyleId>{5C22544A-7EE6-4342-B048-85BDC9FD1C3A}</a:tableStyleId>
              </a:tblPr>
              <a:tblGrid>
                <a:gridCol w="934064"/>
                <a:gridCol w="1435817"/>
                <a:gridCol w="1573162"/>
                <a:gridCol w="1592825"/>
              </a:tblGrid>
              <a:tr h="506125">
                <a:tc gridSpan="3">
                  <a:txBody>
                    <a:bodyPr/>
                    <a:lstStyle/>
                    <a:p>
                      <a:pPr algn="ctr"/>
                      <a:r>
                        <a:rPr lang="en-US" sz="2000" dirty="0" smtClean="0">
                          <a:latin typeface="+mj-lt"/>
                          <a:cs typeface="Times New Roman" pitchFamily="18" charset="0"/>
                        </a:rPr>
                        <a:t>Genetic Markers</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pPr algn="ctr"/>
                      <a:r>
                        <a:rPr lang="en-US" sz="2000" dirty="0" smtClean="0">
                          <a:latin typeface="+mj-lt"/>
                          <a:cs typeface="Times New Roman" pitchFamily="18" charset="0"/>
                        </a:rPr>
                        <a:t>Chi-square</a:t>
                      </a:r>
                    </a:p>
                    <a:p>
                      <a:pPr algn="ctr"/>
                      <a:r>
                        <a:rPr lang="en-US" sz="2000" dirty="0" smtClean="0">
                          <a:latin typeface="+mj-lt"/>
                          <a:cs typeface="Times New Roman" pitchFamily="18" charset="0"/>
                        </a:rPr>
                        <a:t>test score</a:t>
                      </a:r>
                      <a:endParaRPr lang="en-US" sz="20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r>
              <a:tr h="560439">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Chr.</a:t>
                      </a:r>
                      <a:endParaRPr lang="en-US" sz="2000" b="1" kern="1200" dirty="0">
                        <a:solidFill>
                          <a:schemeClr val="lt1"/>
                        </a:solidFill>
                        <a:latin typeface="+mj-lt"/>
                        <a:ea typeface="+mn-ea"/>
                        <a:cs typeface="Times New Roman" pitchFamily="18" charset="0"/>
                      </a:endParaRPr>
                    </a:p>
                  </a:txBody>
                  <a:tcPr anchor="ctr">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520695">
                <a:tc>
                  <a:txBody>
                    <a:bodyPr/>
                    <a:lstStyle/>
                    <a:p>
                      <a:pPr algn="ctr" fontAlgn="ctr"/>
                      <a:r>
                        <a:rPr lang="en-US" sz="1800" b="0" i="0" u="none" strike="noStrike" dirty="0" smtClean="0">
                          <a:solidFill>
                            <a:srgbClr val="000000"/>
                          </a:solidFill>
                          <a:effectLst/>
                          <a:latin typeface="+mj-lt"/>
                          <a:cs typeface="Times New Roman" pitchFamily="18" charset="0"/>
                        </a:rPr>
                        <a:t>6</a:t>
                      </a:r>
                      <a:endParaRPr lang="en-US" sz="1800" b="0" i="0" u="none" strike="noStrike" dirty="0">
                        <a:solidFill>
                          <a:srgbClr val="000000"/>
                        </a:solidFill>
                        <a:effectLst/>
                        <a:latin typeface="+mj-lt"/>
                        <a:cs typeface="Times New Roman" pitchFamily="18" charset="0"/>
                      </a:endParaRPr>
                    </a:p>
                  </a:txBody>
                  <a:tcPr marL="9525" marR="9525" marT="9525" marB="0" anchor="ctr">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ESR1</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b="0" i="0" u="none" strike="noStrike" kern="1200" dirty="0" smtClean="0">
                          <a:solidFill>
                            <a:srgbClr val="000000"/>
                          </a:solidFill>
                          <a:effectLst/>
                          <a:latin typeface="+mn-lt"/>
                          <a:ea typeface="+mn-ea"/>
                          <a:cs typeface="Times New Roman" pitchFamily="18" charset="0"/>
                        </a:rPr>
                        <a:t>rs11155820</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1.18</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520695">
                <a:tc>
                  <a:txBody>
                    <a:bodyPr/>
                    <a:lstStyle/>
                    <a:p>
                      <a:pPr algn="ctr" fontAlgn="ctr"/>
                      <a:r>
                        <a:rPr lang="en-US" sz="1800" b="0" i="0" u="none" strike="noStrike" dirty="0">
                          <a:solidFill>
                            <a:srgbClr val="000000"/>
                          </a:solidFill>
                          <a:effectLst/>
                          <a:latin typeface="+mj-lt"/>
                          <a:cs typeface="Times New Roman" pitchFamily="18" charset="0"/>
                        </a:rPr>
                        <a:t>16</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1.01</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20695">
                <a:tc>
                  <a:txBody>
                    <a:bodyPr/>
                    <a:lstStyle/>
                    <a:p>
                      <a:pPr algn="ctr" fontAlgn="ctr"/>
                      <a:r>
                        <a:rPr lang="en-US" sz="1800" b="0" i="0" u="none" strike="noStrike" dirty="0" smtClean="0">
                          <a:solidFill>
                            <a:srgbClr val="000000"/>
                          </a:solidFill>
                          <a:effectLst/>
                          <a:latin typeface="+mj-lt"/>
                          <a:cs typeface="Times New Roman" pitchFamily="18" charset="0"/>
                        </a:rPr>
                        <a:t>2</a:t>
                      </a:r>
                      <a:endParaRPr lang="en-US" sz="1800" b="0" i="0" u="none" strike="noStrike" dirty="0">
                        <a:solidFill>
                          <a:srgbClr val="000000"/>
                        </a:solidFill>
                        <a:effectLst/>
                        <a:latin typeface="+mj-lt"/>
                        <a:cs typeface="Times New Roman" pitchFamily="18" charset="0"/>
                      </a:endParaRP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ABCG5</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rs10495909</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0.96</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20695">
                <a:tc>
                  <a:txBody>
                    <a:bodyPr/>
                    <a:lstStyle/>
                    <a:p>
                      <a:pPr algn="ctr" fontAlgn="ctr"/>
                      <a:r>
                        <a:rPr lang="en-US" sz="1800" b="0" i="0" u="none" strike="noStrike" dirty="0">
                          <a:solidFill>
                            <a:srgbClr val="000000"/>
                          </a:solidFill>
                          <a:effectLst/>
                          <a:latin typeface="+mj-lt"/>
                          <a:cs typeface="Times New Roman" pitchFamily="18" charset="0"/>
                        </a:rPr>
                        <a:t>12</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MYO1H</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rs7308864</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0.92</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20695">
                <a:tc>
                  <a:txBody>
                    <a:bodyPr/>
                    <a:lstStyle/>
                    <a:p>
                      <a:pPr algn="ctr" fontAlgn="ctr"/>
                      <a:r>
                        <a:rPr lang="en-US" sz="1800" b="0" i="0" u="none" strike="noStrike" dirty="0">
                          <a:solidFill>
                            <a:srgbClr val="000000"/>
                          </a:solidFill>
                          <a:effectLst/>
                          <a:latin typeface="+mj-lt"/>
                          <a:cs typeface="Times New Roman" pitchFamily="18" charset="0"/>
                        </a:rPr>
                        <a:t>17</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PEMT</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rs4646405</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0.83</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20695">
                <a:tc>
                  <a:txBody>
                    <a:bodyPr/>
                    <a:lstStyle/>
                    <a:p>
                      <a:pPr algn="ctr" fontAlgn="ctr"/>
                      <a:r>
                        <a:rPr lang="en-US" sz="1800" b="0" i="0" u="none" strike="noStrike" dirty="0">
                          <a:solidFill>
                            <a:srgbClr val="000000"/>
                          </a:solidFill>
                          <a:effectLst/>
                          <a:latin typeface="+mj-lt"/>
                          <a:cs typeface="Times New Roman" pitchFamily="18" charset="0"/>
                        </a:rPr>
                        <a:t>11</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CTSF</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rs560556</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0.74</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731179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680" y="249065"/>
            <a:ext cx="8229600" cy="665333"/>
          </a:xfrm>
        </p:spPr>
        <p:txBody>
          <a:bodyPr/>
          <a:lstStyle/>
          <a:p>
            <a:r>
              <a:rPr lang="en-US" sz="3400" b="1" dirty="0" smtClean="0">
                <a:solidFill>
                  <a:schemeClr val="tx1"/>
                </a:solidFill>
                <a:latin typeface="+mj-lt"/>
                <a:cs typeface="Times New Roman" panose="02020603050405020304" pitchFamily="18" charset="0"/>
              </a:rPr>
              <a:t>Motivation </a:t>
            </a:r>
            <a:r>
              <a:rPr lang="en-US" altLang="zh-CN" sz="3400" b="1" dirty="0">
                <a:solidFill>
                  <a:schemeClr val="tx1"/>
                </a:solidFill>
                <a:latin typeface="+mj-lt"/>
                <a:cs typeface="Times New Roman" pitchFamily="18" charset="0"/>
              </a:rPr>
              <a:t>: </a:t>
            </a:r>
            <a:r>
              <a:rPr lang="en-US" altLang="zh-CN" sz="3400" b="1" dirty="0" smtClean="0">
                <a:solidFill>
                  <a:schemeClr val="tx1"/>
                </a:solidFill>
                <a:latin typeface="+mj-lt"/>
                <a:cs typeface="Times New Roman" pitchFamily="18" charset="0"/>
              </a:rPr>
              <a:t>Two-Locus </a:t>
            </a:r>
            <a:r>
              <a:rPr lang="en-US" altLang="zh-CN" sz="3400" b="1" dirty="0">
                <a:solidFill>
                  <a:schemeClr val="tx1"/>
                </a:solidFill>
                <a:latin typeface="+mj-lt"/>
                <a:cs typeface="Times New Roman" pitchFamily="18" charset="0"/>
              </a:rPr>
              <a:t>Test</a:t>
            </a:r>
            <a:endParaRPr lang="en-US" sz="3400" b="1" dirty="0">
              <a:solidFill>
                <a:schemeClr val="tx1"/>
              </a:solidFill>
              <a:latin typeface="+mj-lt"/>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50407459"/>
              </p:ext>
            </p:extLst>
          </p:nvPr>
        </p:nvGraphicFramePr>
        <p:xfrm>
          <a:off x="506896" y="1114030"/>
          <a:ext cx="8174988" cy="3981007"/>
        </p:xfrm>
        <a:graphic>
          <a:graphicData uri="http://schemas.openxmlformats.org/drawingml/2006/table">
            <a:tbl>
              <a:tblPr firstRow="1" bandRow="1">
                <a:tableStyleId>{5C22544A-7EE6-4342-B048-85BDC9FD1C3A}</a:tableStyleId>
              </a:tblPr>
              <a:tblGrid>
                <a:gridCol w="824947"/>
                <a:gridCol w="1212574"/>
                <a:gridCol w="1348849"/>
                <a:gridCol w="836050"/>
                <a:gridCol w="1111045"/>
                <a:gridCol w="1396181"/>
                <a:gridCol w="1445342"/>
              </a:tblGrid>
              <a:tr h="501443">
                <a:tc gridSpan="3">
                  <a:txBody>
                    <a:bodyPr/>
                    <a:lstStyle/>
                    <a:p>
                      <a:pPr algn="ctr"/>
                      <a:r>
                        <a:rPr lang="en-US" sz="2000" dirty="0" smtClean="0">
                          <a:latin typeface="+mj-lt"/>
                          <a:cs typeface="Times New Roman" pitchFamily="18" charset="0"/>
                        </a:rPr>
                        <a:t>Genetic Marker 1</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gridSpan="3">
                  <a:txBody>
                    <a:bodyPr/>
                    <a:lstStyle/>
                    <a:p>
                      <a:pPr marL="0" algn="ctr" defTabSz="457200" rtl="0" eaLnBrk="1" latinLnBrk="0" hangingPunct="1"/>
                      <a:r>
                        <a:rPr lang="en-US" sz="2000" dirty="0" smtClean="0">
                          <a:latin typeface="+mj-lt"/>
                          <a:cs typeface="Times New Roman" pitchFamily="18" charset="0"/>
                        </a:rPr>
                        <a:t>Genetic Marker </a:t>
                      </a:r>
                      <a:r>
                        <a:rPr lang="en-US" sz="2000" b="1" kern="1200" dirty="0" smtClean="0">
                          <a:solidFill>
                            <a:schemeClr val="lt1"/>
                          </a:solidFill>
                          <a:latin typeface="+mj-lt"/>
                          <a:ea typeface="+mn-ea"/>
                          <a:cs typeface="Times New Roman" pitchFamily="18" charset="0"/>
                        </a:rPr>
                        <a:t>2</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pPr algn="ctr"/>
                      <a:r>
                        <a:rPr lang="en-US" sz="2000" dirty="0" smtClean="0">
                          <a:latin typeface="+mj-lt"/>
                          <a:cs typeface="Times New Roman" pitchFamily="18" charset="0"/>
                        </a:rPr>
                        <a:t>Chi-square</a:t>
                      </a:r>
                    </a:p>
                    <a:p>
                      <a:pPr algn="ctr"/>
                      <a:r>
                        <a:rPr lang="en-US" sz="2000" dirty="0" smtClean="0">
                          <a:latin typeface="+mj-lt"/>
                          <a:cs typeface="Times New Roman" pitchFamily="18" charset="0"/>
                        </a:rPr>
                        <a:t>test score</a:t>
                      </a:r>
                      <a:endParaRPr lang="en-US" sz="20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r>
              <a:tr h="511278">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Chr.</a:t>
                      </a:r>
                      <a:endParaRPr lang="en-US" sz="2000" b="1" kern="1200" dirty="0">
                        <a:solidFill>
                          <a:schemeClr val="lt1"/>
                        </a:solidFill>
                        <a:latin typeface="+mj-lt"/>
                        <a:ea typeface="+mn-ea"/>
                        <a:cs typeface="Times New Roman" pitchFamily="18" charset="0"/>
                      </a:endParaRPr>
                    </a:p>
                  </a:txBody>
                  <a:tcPr anchor="ctr">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Chr.</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Marker 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462116">
                <a:tc>
                  <a:txBody>
                    <a:bodyPr/>
                    <a:lstStyle/>
                    <a:p>
                      <a:pPr algn="ctr" fontAlgn="ctr"/>
                      <a:r>
                        <a:rPr lang="en-US" sz="1800" b="0" i="0" u="none" strike="noStrike" dirty="0">
                          <a:solidFill>
                            <a:srgbClr val="000000"/>
                          </a:solidFill>
                          <a:effectLst/>
                          <a:latin typeface="+mj-lt"/>
                          <a:cs typeface="Times New Roman" pitchFamily="18" charset="0"/>
                        </a:rPr>
                        <a:t>16</a:t>
                      </a:r>
                    </a:p>
                  </a:txBody>
                  <a:tcPr marL="9525" marR="9525" marT="9525" marB="0" anchor="ctr">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rs11076172</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a:solidFill>
                            <a:srgbClr val="000000"/>
                          </a:solidFill>
                          <a:effectLst/>
                          <a:latin typeface="+mj-lt"/>
                          <a:cs typeface="Times New Roman" pitchFamily="18" charset="0"/>
                        </a:rPr>
                        <a:t>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a:solidFill>
                            <a:srgbClr val="000000"/>
                          </a:solidFill>
                          <a:effectLst/>
                          <a:latin typeface="+mj-lt"/>
                          <a:cs typeface="Times New Roman" pitchFamily="18" charset="0"/>
                        </a:rPr>
                        <a:t>ABCG5</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rs10495909</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3.29</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501234">
                <a:tc>
                  <a:txBody>
                    <a:bodyPr/>
                    <a:lstStyle/>
                    <a:p>
                      <a:pPr algn="ctr" fontAlgn="ctr"/>
                      <a:r>
                        <a:rPr lang="en-US" sz="1800" b="0" i="0" u="none" strike="noStrike" dirty="0">
                          <a:solidFill>
                            <a:srgbClr val="000000"/>
                          </a:solidFill>
                          <a:effectLst/>
                          <a:latin typeface="+mj-lt"/>
                          <a:cs typeface="Times New Roman" pitchFamily="18" charset="0"/>
                        </a:rPr>
                        <a:t>16</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6</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THBS2</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rs9294977</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2.89</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234">
                <a:tc>
                  <a:txBody>
                    <a:bodyPr/>
                    <a:lstStyle/>
                    <a:p>
                      <a:pPr algn="ctr" fontAlgn="ctr"/>
                      <a:r>
                        <a:rPr lang="en-US" sz="1800" b="0" i="0" u="none" strike="noStrike" dirty="0">
                          <a:solidFill>
                            <a:srgbClr val="000000"/>
                          </a:solidFill>
                          <a:effectLst/>
                          <a:latin typeface="+mj-lt"/>
                          <a:cs typeface="Times New Roman" pitchFamily="18" charset="0"/>
                        </a:rPr>
                        <a:t>16</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6</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HDAC2</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rs13194921</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2.43</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234">
                <a:tc>
                  <a:txBody>
                    <a:bodyPr/>
                    <a:lstStyle/>
                    <a:p>
                      <a:pPr algn="ctr" fontAlgn="ctr"/>
                      <a:r>
                        <a:rPr lang="en-US" sz="1800" b="0" i="0" u="none" strike="noStrike" dirty="0">
                          <a:solidFill>
                            <a:srgbClr val="000000"/>
                          </a:solidFill>
                          <a:effectLst/>
                          <a:latin typeface="+mj-lt"/>
                          <a:cs typeface="Times New Roman" pitchFamily="18" charset="0"/>
                        </a:rPr>
                        <a:t>12</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MYO1H</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rs7308864</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6</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ESR1</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rs11155820</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2.10</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234">
                <a:tc>
                  <a:txBody>
                    <a:bodyPr/>
                    <a:lstStyle/>
                    <a:p>
                      <a:pPr algn="ctr" fontAlgn="ctr"/>
                      <a:r>
                        <a:rPr lang="en-US" sz="1800" b="0" i="0" u="none" strike="noStrike" dirty="0">
                          <a:solidFill>
                            <a:srgbClr val="000000"/>
                          </a:solidFill>
                          <a:effectLst/>
                          <a:latin typeface="+mj-lt"/>
                          <a:cs typeface="Times New Roman" pitchFamily="18" charset="0"/>
                        </a:rPr>
                        <a:t>17</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PEMT</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rs4646405</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6</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ESR1</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rs11155820</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1.46</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501234">
                <a:tc>
                  <a:txBody>
                    <a:bodyPr/>
                    <a:lstStyle/>
                    <a:p>
                      <a:pPr algn="ctr" fontAlgn="ctr"/>
                      <a:r>
                        <a:rPr lang="en-US" sz="1800" b="0" i="0" u="none" strike="noStrike" dirty="0">
                          <a:solidFill>
                            <a:srgbClr val="000000"/>
                          </a:solidFill>
                          <a:effectLst/>
                          <a:latin typeface="+mj-lt"/>
                          <a:cs typeface="Times New Roman" pitchFamily="18" charset="0"/>
                        </a:rPr>
                        <a:t>11</a:t>
                      </a:r>
                    </a:p>
                  </a:txBody>
                  <a:tcPr marL="9525" marR="9525" marT="9525" marB="0" anchor="ctr">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CTSF</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rs560556</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ABCG5</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rs10495909</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1.12</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1383965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104" y="521399"/>
            <a:ext cx="8421976" cy="784602"/>
          </a:xfrm>
        </p:spPr>
        <p:txBody>
          <a:bodyPr/>
          <a:lstStyle/>
          <a:p>
            <a:r>
              <a:rPr lang="en-US" sz="3400" b="1" dirty="0" smtClean="0">
                <a:solidFill>
                  <a:schemeClr val="tx1"/>
                </a:solidFill>
                <a:latin typeface="+mj-lt"/>
                <a:cs typeface="Times New Roman" panose="02020603050405020304" pitchFamily="18" charset="0"/>
              </a:rPr>
              <a:t>How to interpret the results more efficiently?</a:t>
            </a:r>
            <a:endParaRPr lang="en-US" sz="3400" b="1" dirty="0">
              <a:solidFill>
                <a:schemeClr val="tx1"/>
              </a:solidFill>
              <a:latin typeface="+mj-lt"/>
              <a:cs typeface="Times New Roman" panose="02020603050405020304" pitchFamily="18" charset="0"/>
            </a:endParaRPr>
          </a:p>
        </p:txBody>
      </p:sp>
      <p:sp>
        <p:nvSpPr>
          <p:cNvPr id="3" name="Content Placeholder 2"/>
          <p:cNvSpPr>
            <a:spLocks noGrp="1"/>
          </p:cNvSpPr>
          <p:nvPr>
            <p:ph idx="1"/>
          </p:nvPr>
        </p:nvSpPr>
        <p:spPr>
          <a:xfrm>
            <a:off x="914400" y="1516046"/>
            <a:ext cx="7305040" cy="2649554"/>
          </a:xfrm>
        </p:spPr>
        <p:txBody>
          <a:bodyPr/>
          <a:lstStyle/>
          <a:p>
            <a:pPr marL="457200" indent="-457200">
              <a:buFont typeface="+mj-lt"/>
              <a:buAutoNum type="arabicParenR"/>
            </a:pPr>
            <a:r>
              <a:rPr lang="en-US" sz="2400" dirty="0" smtClean="0">
                <a:solidFill>
                  <a:schemeClr val="tx1"/>
                </a:solidFill>
                <a:latin typeface="+mj-lt"/>
                <a:cs typeface="Times New Roman" panose="02020603050405020304" pitchFamily="18" charset="0"/>
              </a:rPr>
              <a:t>Examine the top ranking result one by one</a:t>
            </a:r>
          </a:p>
          <a:p>
            <a:pPr marL="804863" lvl="1" indent="-357188" defTabSz="347663">
              <a:buFont typeface="+mj-lt"/>
              <a:buAutoNum type="alphaLcParenR"/>
            </a:pPr>
            <a:r>
              <a:rPr lang="en-US" sz="2200" dirty="0" smtClean="0">
                <a:solidFill>
                  <a:schemeClr val="tx1"/>
                </a:solidFill>
                <a:latin typeface="+mj-lt"/>
                <a:cs typeface="Times New Roman" panose="02020603050405020304" pitchFamily="18" charset="0"/>
              </a:rPr>
              <a:t>Boring</a:t>
            </a:r>
          </a:p>
          <a:p>
            <a:pPr marL="804863" lvl="1" indent="-357188" defTabSz="347663">
              <a:buFont typeface="+mj-lt"/>
              <a:buAutoNum type="alphaLcParenR"/>
            </a:pPr>
            <a:r>
              <a:rPr lang="en-US" sz="2200" dirty="0" smtClean="0">
                <a:solidFill>
                  <a:schemeClr val="tx1"/>
                </a:solidFill>
                <a:latin typeface="+mj-lt"/>
                <a:cs typeface="Times New Roman" panose="02020603050405020304" pitchFamily="18" charset="0"/>
              </a:rPr>
              <a:t>Hard to find patterns</a:t>
            </a:r>
          </a:p>
          <a:p>
            <a:pPr marL="457200" indent="-457200">
              <a:buFont typeface="+mj-lt"/>
              <a:buAutoNum type="arabicParenR"/>
            </a:pPr>
            <a:r>
              <a:rPr lang="en-US" sz="2400" dirty="0">
                <a:solidFill>
                  <a:schemeClr val="tx1"/>
                </a:solidFill>
                <a:latin typeface="+mj-lt"/>
                <a:cs typeface="Times New Roman" panose="02020603050405020304" pitchFamily="18" charset="0"/>
              </a:rPr>
              <a:t>V</a:t>
            </a:r>
            <a:r>
              <a:rPr lang="en-US" sz="2400" dirty="0" smtClean="0">
                <a:solidFill>
                  <a:schemeClr val="tx1"/>
                </a:solidFill>
                <a:latin typeface="+mj-lt"/>
                <a:cs typeface="Times New Roman" panose="02020603050405020304" pitchFamily="18" charset="0"/>
              </a:rPr>
              <a:t>isualization tool</a:t>
            </a:r>
          </a:p>
          <a:p>
            <a:pPr marL="804863" lvl="1" indent="-357188" defTabSz="347663">
              <a:buFont typeface="+mj-lt"/>
              <a:buAutoNum type="alphaLcParenR"/>
            </a:pPr>
            <a:r>
              <a:rPr lang="en-US" sz="2200" dirty="0" smtClean="0">
                <a:solidFill>
                  <a:schemeClr val="tx1"/>
                </a:solidFill>
                <a:latin typeface="+mj-lt"/>
                <a:cs typeface="Times New Roman" panose="02020603050405020304" pitchFamily="18" charset="0"/>
              </a:rPr>
              <a:t>Visualize the data</a:t>
            </a:r>
          </a:p>
          <a:p>
            <a:pPr marL="804863" lvl="1" indent="-357188" defTabSz="347663">
              <a:buFont typeface="+mj-lt"/>
              <a:buAutoNum type="alphaLcParenR"/>
            </a:pPr>
            <a:r>
              <a:rPr lang="en-US" sz="2200" dirty="0" smtClean="0">
                <a:solidFill>
                  <a:schemeClr val="tx1"/>
                </a:solidFill>
                <a:latin typeface="+mj-lt"/>
                <a:cs typeface="Times New Roman" panose="02020603050405020304" pitchFamily="18" charset="0"/>
              </a:rPr>
              <a:t>Friendly user interface to explore the data</a:t>
            </a:r>
            <a:endParaRPr lang="en-US" sz="22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1852546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65" name="Straight Connector 2064"/>
          <p:cNvCxnSpPr>
            <a:stCxn id="21" idx="3"/>
          </p:cNvCxnSpPr>
          <p:nvPr/>
        </p:nvCxnSpPr>
        <p:spPr>
          <a:xfrm flipH="1">
            <a:off x="5616116" y="3556052"/>
            <a:ext cx="356213" cy="66503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9" name="Straight Connector 2068"/>
          <p:cNvCxnSpPr>
            <a:endCxn id="20" idx="0"/>
          </p:cNvCxnSpPr>
          <p:nvPr/>
        </p:nvCxnSpPr>
        <p:spPr>
          <a:xfrm flipH="1">
            <a:off x="6524316" y="3573016"/>
            <a:ext cx="27904" cy="61730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1" name="Straight Connector 2070"/>
          <p:cNvCxnSpPr/>
          <p:nvPr/>
        </p:nvCxnSpPr>
        <p:spPr>
          <a:xfrm>
            <a:off x="6624228" y="3573016"/>
            <a:ext cx="360040" cy="68407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3" name="Straight Connector 2072"/>
          <p:cNvCxnSpPr/>
          <p:nvPr/>
        </p:nvCxnSpPr>
        <p:spPr>
          <a:xfrm>
            <a:off x="7200292" y="3573016"/>
            <a:ext cx="252028" cy="64807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9" name="Straight Connector 2078"/>
          <p:cNvCxnSpPr>
            <a:stCxn id="31" idx="5"/>
          </p:cNvCxnSpPr>
          <p:nvPr/>
        </p:nvCxnSpPr>
        <p:spPr>
          <a:xfrm>
            <a:off x="8395281" y="3556052"/>
            <a:ext cx="461195" cy="66503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5" name="Straight Connector 2074"/>
          <p:cNvCxnSpPr/>
          <p:nvPr/>
        </p:nvCxnSpPr>
        <p:spPr>
          <a:xfrm>
            <a:off x="7776356" y="3573016"/>
            <a:ext cx="144016" cy="64807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55" name="Straight Connector 2054"/>
          <p:cNvCxnSpPr>
            <a:stCxn id="12" idx="3"/>
          </p:cNvCxnSpPr>
          <p:nvPr/>
        </p:nvCxnSpPr>
        <p:spPr>
          <a:xfrm flipH="1">
            <a:off x="6048164" y="2648715"/>
            <a:ext cx="466249" cy="780285"/>
          </a:xfrm>
          <a:prstGeom prst="line">
            <a:avLst/>
          </a:prstGeom>
          <a:ln w="19050"/>
        </p:spPr>
        <p:style>
          <a:lnRef idx="2">
            <a:schemeClr val="accent1"/>
          </a:lnRef>
          <a:fillRef idx="0">
            <a:schemeClr val="accent1"/>
          </a:fillRef>
          <a:effectRef idx="1">
            <a:schemeClr val="accent1"/>
          </a:effectRef>
          <a:fontRef idx="minor">
            <a:schemeClr val="tx1"/>
          </a:fontRef>
        </p:style>
      </p:cxnSp>
      <p:pic>
        <p:nvPicPr>
          <p:cNvPr id="2048" name="Picture 2047"/>
          <p:cNvPicPr>
            <a:picLocks noChangeAspect="1"/>
          </p:cNvPicPr>
          <p:nvPr/>
        </p:nvPicPr>
        <p:blipFill rotWithShape="1">
          <a:blip r:embed="rId3">
            <a:extLst>
              <a:ext uri="{28A0092B-C50C-407E-A947-70E740481C1C}">
                <a14:useLocalDpi xmlns:a14="http://schemas.microsoft.com/office/drawing/2010/main" val="0"/>
              </a:ext>
            </a:extLst>
          </a:blip>
          <a:srcRect l="3807" b="13729"/>
          <a:stretch/>
        </p:blipFill>
        <p:spPr>
          <a:xfrm>
            <a:off x="9837" y="1436769"/>
            <a:ext cx="4571158" cy="3074717"/>
          </a:xfrm>
          <a:prstGeom prst="rect">
            <a:avLst/>
          </a:prstGeom>
        </p:spPr>
      </p:pic>
      <p:sp>
        <p:nvSpPr>
          <p:cNvPr id="2" name="Title 1"/>
          <p:cNvSpPr>
            <a:spLocks noGrp="1"/>
          </p:cNvSpPr>
          <p:nvPr>
            <p:ph type="title"/>
          </p:nvPr>
        </p:nvSpPr>
        <p:spPr>
          <a:xfrm>
            <a:off x="251730" y="204470"/>
            <a:ext cx="8637388" cy="671756"/>
          </a:xfrm>
        </p:spPr>
        <p:txBody>
          <a:bodyPr/>
          <a:lstStyle/>
          <a:p>
            <a:pPr algn="ctr"/>
            <a:r>
              <a:rPr lang="en-US" sz="3400" b="1" dirty="0" smtClean="0">
                <a:solidFill>
                  <a:schemeClr val="tx1"/>
                </a:solidFill>
                <a:latin typeface="+mj-lt"/>
                <a:cs typeface="Times New Roman" panose="02020603050405020304" pitchFamily="18" charset="0"/>
              </a:rPr>
              <a:t>Hierarchical Structure and Compound Graph</a:t>
            </a:r>
            <a:endParaRPr lang="en-US" sz="3400" b="1" dirty="0">
              <a:solidFill>
                <a:schemeClr val="tx1"/>
              </a:solidFill>
              <a:latin typeface="+mj-lt"/>
              <a:cs typeface="Times New Roman" panose="02020603050405020304" pitchFamily="18" charset="0"/>
            </a:endParaRPr>
          </a:p>
        </p:txBody>
      </p:sp>
      <p:sp>
        <p:nvSpPr>
          <p:cNvPr id="7" name="Oval 6"/>
          <p:cNvSpPr/>
          <p:nvPr/>
        </p:nvSpPr>
        <p:spPr>
          <a:xfrm>
            <a:off x="7076594" y="1617268"/>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488053"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074027"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488053"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653651"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074027"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653651"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907198"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945969"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434316"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945969"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488552"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ontent Placeholder 2"/>
          <p:cNvSpPr txBox="1">
            <a:spLocks/>
          </p:cNvSpPr>
          <p:nvPr/>
        </p:nvSpPr>
        <p:spPr bwMode="auto">
          <a:xfrm>
            <a:off x="5624781" y="1533398"/>
            <a:ext cx="1341755" cy="3477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Virtual Root</a:t>
            </a:r>
          </a:p>
        </p:txBody>
      </p:sp>
      <p:sp>
        <p:nvSpPr>
          <p:cNvPr id="24" name="Content Placeholder 2"/>
          <p:cNvSpPr txBox="1">
            <a:spLocks/>
          </p:cNvSpPr>
          <p:nvPr/>
        </p:nvSpPr>
        <p:spPr bwMode="auto">
          <a:xfrm>
            <a:off x="4886429" y="2373569"/>
            <a:ext cx="1571228" cy="3713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Chromosomes</a:t>
            </a:r>
          </a:p>
        </p:txBody>
      </p:sp>
      <p:sp>
        <p:nvSpPr>
          <p:cNvPr id="25" name="Content Placeholder 2"/>
          <p:cNvSpPr txBox="1">
            <a:spLocks/>
          </p:cNvSpPr>
          <p:nvPr/>
        </p:nvSpPr>
        <p:spPr bwMode="auto">
          <a:xfrm>
            <a:off x="5055696" y="3310353"/>
            <a:ext cx="862608" cy="3641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Genes</a:t>
            </a:r>
          </a:p>
        </p:txBody>
      </p:sp>
      <p:sp>
        <p:nvSpPr>
          <p:cNvPr id="26" name="Content Placeholder 2"/>
          <p:cNvSpPr txBox="1">
            <a:spLocks/>
          </p:cNvSpPr>
          <p:nvPr/>
        </p:nvSpPr>
        <p:spPr bwMode="auto">
          <a:xfrm>
            <a:off x="4581525" y="4019385"/>
            <a:ext cx="962583" cy="534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800"/>
              </a:lnSpc>
              <a:spcBef>
                <a:spcPts val="0"/>
              </a:spcBef>
            </a:pPr>
            <a:r>
              <a:rPr lang="en-US" sz="1800" dirty="0" smtClean="0">
                <a:solidFill>
                  <a:schemeClr val="tx1"/>
                </a:solidFill>
                <a:latin typeface="+mj-lt"/>
                <a:cs typeface="Times New Roman" panose="02020603050405020304" pitchFamily="18" charset="0"/>
              </a:rPr>
              <a:t>Genetic</a:t>
            </a:r>
          </a:p>
          <a:p>
            <a:pPr marL="0" indent="0" algn="ctr">
              <a:lnSpc>
                <a:spcPts val="1800"/>
              </a:lnSpc>
              <a:spcBef>
                <a:spcPts val="0"/>
              </a:spcBef>
            </a:pPr>
            <a:r>
              <a:rPr lang="en-US" sz="1800" dirty="0" smtClean="0">
                <a:solidFill>
                  <a:schemeClr val="tx1"/>
                </a:solidFill>
                <a:latin typeface="+mj-lt"/>
                <a:cs typeface="Times New Roman" panose="02020603050405020304" pitchFamily="18" charset="0"/>
              </a:rPr>
              <a:t>Markers</a:t>
            </a:r>
          </a:p>
        </p:txBody>
      </p:sp>
      <p:sp>
        <p:nvSpPr>
          <p:cNvPr id="27" name="Oval 26"/>
          <p:cNvSpPr/>
          <p:nvPr/>
        </p:nvSpPr>
        <p:spPr>
          <a:xfrm>
            <a:off x="8798724"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852962"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325844"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380080" y="4190316"/>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241641"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7" idx="3"/>
          </p:cNvCxnSpPr>
          <p:nvPr/>
        </p:nvCxnSpPr>
        <p:spPr>
          <a:xfrm flipH="1">
            <a:off x="6588224" y="1770908"/>
            <a:ext cx="514730" cy="757992"/>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49" name="Straight Connector 2048"/>
          <p:cNvCxnSpPr>
            <a:stCxn id="7" idx="4"/>
          </p:cNvCxnSpPr>
          <p:nvPr/>
        </p:nvCxnSpPr>
        <p:spPr>
          <a:xfrm flipH="1">
            <a:off x="7164288" y="1797268"/>
            <a:ext cx="2306" cy="695628"/>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53" name="Straight Connector 2052"/>
          <p:cNvCxnSpPr>
            <a:stCxn id="7" idx="5"/>
          </p:cNvCxnSpPr>
          <p:nvPr/>
        </p:nvCxnSpPr>
        <p:spPr>
          <a:xfrm>
            <a:off x="7230234" y="1770908"/>
            <a:ext cx="474114" cy="757992"/>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57" name="Straight Connector 2056"/>
          <p:cNvCxnSpPr/>
          <p:nvPr/>
        </p:nvCxnSpPr>
        <p:spPr>
          <a:xfrm>
            <a:off x="6578053"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59" name="Straight Connector 2058"/>
          <p:cNvCxnSpPr/>
          <p:nvPr/>
        </p:nvCxnSpPr>
        <p:spPr>
          <a:xfrm>
            <a:off x="7164027"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1" name="Straight Connector 2060"/>
          <p:cNvCxnSpPr/>
          <p:nvPr/>
        </p:nvCxnSpPr>
        <p:spPr>
          <a:xfrm>
            <a:off x="7743651"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3" name="Straight Connector 2062"/>
          <p:cNvCxnSpPr>
            <a:stCxn id="15" idx="5"/>
          </p:cNvCxnSpPr>
          <p:nvPr/>
        </p:nvCxnSpPr>
        <p:spPr>
          <a:xfrm>
            <a:off x="7807291" y="2648715"/>
            <a:ext cx="473121" cy="780285"/>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7" name="Straight Connector 2066"/>
          <p:cNvCxnSpPr/>
          <p:nvPr/>
        </p:nvCxnSpPr>
        <p:spPr>
          <a:xfrm>
            <a:off x="6035969" y="3582412"/>
            <a:ext cx="0" cy="607904"/>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7" name="Straight Connector 2076"/>
          <p:cNvCxnSpPr>
            <a:stCxn id="31" idx="4"/>
            <a:endCxn id="29" idx="0"/>
          </p:cNvCxnSpPr>
          <p:nvPr/>
        </p:nvCxnSpPr>
        <p:spPr>
          <a:xfrm>
            <a:off x="8331641" y="3582412"/>
            <a:ext cx="84203" cy="607904"/>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83" name="Content Placeholder 2"/>
          <p:cNvSpPr txBox="1">
            <a:spLocks/>
          </p:cNvSpPr>
          <p:nvPr/>
        </p:nvSpPr>
        <p:spPr bwMode="auto">
          <a:xfrm>
            <a:off x="5710220" y="987656"/>
            <a:ext cx="2894158" cy="4844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2400" dirty="0" smtClean="0">
                <a:solidFill>
                  <a:schemeClr val="tx1"/>
                </a:solidFill>
                <a:latin typeface="+mj-lt"/>
                <a:cs typeface="Times New Roman" panose="02020603050405020304" pitchFamily="18" charset="0"/>
              </a:rPr>
              <a:t>Compound Graph</a:t>
            </a:r>
          </a:p>
        </p:txBody>
      </p:sp>
      <p:sp>
        <p:nvSpPr>
          <p:cNvPr id="56" name="Content Placeholder 2"/>
          <p:cNvSpPr txBox="1">
            <a:spLocks/>
          </p:cNvSpPr>
          <p:nvPr/>
        </p:nvSpPr>
        <p:spPr bwMode="auto">
          <a:xfrm>
            <a:off x="2765285" y="2024795"/>
            <a:ext cx="744829"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Gene 1</a:t>
            </a:r>
          </a:p>
        </p:txBody>
      </p:sp>
      <p:sp>
        <p:nvSpPr>
          <p:cNvPr id="59" name="Content Placeholder 2"/>
          <p:cNvSpPr txBox="1">
            <a:spLocks/>
          </p:cNvSpPr>
          <p:nvPr/>
        </p:nvSpPr>
        <p:spPr bwMode="auto">
          <a:xfrm>
            <a:off x="2765285" y="3196795"/>
            <a:ext cx="744829"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Gene 2</a:t>
            </a:r>
          </a:p>
        </p:txBody>
      </p:sp>
      <p:sp>
        <p:nvSpPr>
          <p:cNvPr id="60" name="Content Placeholder 2"/>
          <p:cNvSpPr txBox="1">
            <a:spLocks/>
          </p:cNvSpPr>
          <p:nvPr/>
        </p:nvSpPr>
        <p:spPr bwMode="auto">
          <a:xfrm>
            <a:off x="-9827" y="4168669"/>
            <a:ext cx="1406010"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Chromosome</a:t>
            </a:r>
          </a:p>
        </p:txBody>
      </p:sp>
      <p:sp>
        <p:nvSpPr>
          <p:cNvPr id="61" name="Content Placeholder 2"/>
          <p:cNvSpPr txBox="1">
            <a:spLocks/>
          </p:cNvSpPr>
          <p:nvPr/>
        </p:nvSpPr>
        <p:spPr bwMode="auto">
          <a:xfrm>
            <a:off x="1813984" y="4168669"/>
            <a:ext cx="870222"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DNA</a:t>
            </a:r>
          </a:p>
        </p:txBody>
      </p:sp>
    </p:spTree>
    <p:extLst>
      <p:ext uri="{BB962C8B-B14F-4D97-AF65-F5344CB8AC3E}">
        <p14:creationId xmlns:p14="http://schemas.microsoft.com/office/powerpoint/2010/main" val="1551747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65" name="Straight Connector 2064"/>
          <p:cNvCxnSpPr>
            <a:stCxn id="21" idx="3"/>
          </p:cNvCxnSpPr>
          <p:nvPr/>
        </p:nvCxnSpPr>
        <p:spPr>
          <a:xfrm flipH="1">
            <a:off x="5616116" y="3556052"/>
            <a:ext cx="356213" cy="66503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9" name="Straight Connector 2068"/>
          <p:cNvCxnSpPr>
            <a:endCxn id="20" idx="0"/>
          </p:cNvCxnSpPr>
          <p:nvPr/>
        </p:nvCxnSpPr>
        <p:spPr>
          <a:xfrm flipH="1">
            <a:off x="6524316" y="3573016"/>
            <a:ext cx="27904" cy="61730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1" name="Straight Connector 2070"/>
          <p:cNvCxnSpPr/>
          <p:nvPr/>
        </p:nvCxnSpPr>
        <p:spPr>
          <a:xfrm>
            <a:off x="6624228" y="3573016"/>
            <a:ext cx="360040" cy="68407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3" name="Straight Connector 2072"/>
          <p:cNvCxnSpPr/>
          <p:nvPr/>
        </p:nvCxnSpPr>
        <p:spPr>
          <a:xfrm>
            <a:off x="7200292" y="3573016"/>
            <a:ext cx="252028" cy="64807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9" name="Straight Connector 2078"/>
          <p:cNvCxnSpPr>
            <a:stCxn id="31" idx="5"/>
          </p:cNvCxnSpPr>
          <p:nvPr/>
        </p:nvCxnSpPr>
        <p:spPr>
          <a:xfrm>
            <a:off x="8395281" y="3556052"/>
            <a:ext cx="461195" cy="665036"/>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5" name="Straight Connector 2074"/>
          <p:cNvCxnSpPr/>
          <p:nvPr/>
        </p:nvCxnSpPr>
        <p:spPr>
          <a:xfrm>
            <a:off x="7776356" y="3573016"/>
            <a:ext cx="144016" cy="64807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55" name="Straight Connector 2054"/>
          <p:cNvCxnSpPr>
            <a:stCxn id="12" idx="3"/>
          </p:cNvCxnSpPr>
          <p:nvPr/>
        </p:nvCxnSpPr>
        <p:spPr>
          <a:xfrm flipH="1">
            <a:off x="6048164" y="2648715"/>
            <a:ext cx="466249" cy="780285"/>
          </a:xfrm>
          <a:prstGeom prst="line">
            <a:avLst/>
          </a:prstGeom>
          <a:ln w="19050"/>
        </p:spPr>
        <p:style>
          <a:lnRef idx="2">
            <a:schemeClr val="accent1"/>
          </a:lnRef>
          <a:fillRef idx="0">
            <a:schemeClr val="accent1"/>
          </a:fillRef>
          <a:effectRef idx="1">
            <a:schemeClr val="accent1"/>
          </a:effectRef>
          <a:fontRef idx="minor">
            <a:schemeClr val="tx1"/>
          </a:fontRef>
        </p:style>
      </p:cxnSp>
      <p:pic>
        <p:nvPicPr>
          <p:cNvPr id="2048" name="Picture 2047"/>
          <p:cNvPicPr>
            <a:picLocks noChangeAspect="1"/>
          </p:cNvPicPr>
          <p:nvPr/>
        </p:nvPicPr>
        <p:blipFill rotWithShape="1">
          <a:blip r:embed="rId3">
            <a:extLst>
              <a:ext uri="{28A0092B-C50C-407E-A947-70E740481C1C}">
                <a14:useLocalDpi xmlns:a14="http://schemas.microsoft.com/office/drawing/2010/main" val="0"/>
              </a:ext>
            </a:extLst>
          </a:blip>
          <a:srcRect l="3807" b="13729"/>
          <a:stretch/>
        </p:blipFill>
        <p:spPr>
          <a:xfrm>
            <a:off x="9837" y="1436769"/>
            <a:ext cx="4571158" cy="3074717"/>
          </a:xfrm>
          <a:prstGeom prst="rect">
            <a:avLst/>
          </a:prstGeom>
        </p:spPr>
      </p:pic>
      <p:sp>
        <p:nvSpPr>
          <p:cNvPr id="2" name="Title 1"/>
          <p:cNvSpPr>
            <a:spLocks noGrp="1"/>
          </p:cNvSpPr>
          <p:nvPr>
            <p:ph type="title"/>
          </p:nvPr>
        </p:nvSpPr>
        <p:spPr>
          <a:xfrm>
            <a:off x="251730" y="204470"/>
            <a:ext cx="8637388" cy="671756"/>
          </a:xfrm>
        </p:spPr>
        <p:txBody>
          <a:bodyPr/>
          <a:lstStyle/>
          <a:p>
            <a:pPr algn="ctr"/>
            <a:r>
              <a:rPr lang="en-US" sz="3400" b="1" dirty="0" smtClean="0">
                <a:solidFill>
                  <a:schemeClr val="tx1"/>
                </a:solidFill>
                <a:latin typeface="+mj-lt"/>
                <a:cs typeface="Times New Roman" panose="02020603050405020304" pitchFamily="18" charset="0"/>
              </a:rPr>
              <a:t>Hierarchical Structure and Compound Graph</a:t>
            </a:r>
            <a:endParaRPr lang="en-US" sz="3400" b="1" dirty="0">
              <a:solidFill>
                <a:schemeClr val="tx1"/>
              </a:solidFill>
              <a:latin typeface="+mj-lt"/>
              <a:cs typeface="Times New Roman" panose="02020603050405020304" pitchFamily="18" charset="0"/>
            </a:endParaRPr>
          </a:p>
        </p:txBody>
      </p:sp>
      <p:sp>
        <p:nvSpPr>
          <p:cNvPr id="7" name="Oval 6"/>
          <p:cNvSpPr/>
          <p:nvPr/>
        </p:nvSpPr>
        <p:spPr>
          <a:xfrm>
            <a:off x="7076594" y="1617268"/>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488053"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074027"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488053"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653651" y="2495075"/>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074027"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653651"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907198" y="4190316"/>
            <a:ext cx="180000" cy="180000"/>
          </a:xfrm>
          <a:prstGeom prst="ellipse">
            <a:avLst/>
          </a:prstGeom>
          <a:solidFill>
            <a:srgbClr val="99FF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945969" y="4190316"/>
            <a:ext cx="180000" cy="180000"/>
          </a:xfrm>
          <a:prstGeom prst="ellipse">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434316" y="4190316"/>
            <a:ext cx="180000" cy="180000"/>
          </a:xfrm>
          <a:prstGeom prst="ellipse">
            <a:avLst/>
          </a:prstGeom>
          <a:solidFill>
            <a:srgbClr val="66FF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945969"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488552" y="4190316"/>
            <a:ext cx="180000" cy="180000"/>
          </a:xfrm>
          <a:prstGeom prst="ellipse">
            <a:avLst/>
          </a:prstGeom>
          <a:solidFill>
            <a:srgbClr val="00CC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ontent Placeholder 2"/>
          <p:cNvSpPr txBox="1">
            <a:spLocks/>
          </p:cNvSpPr>
          <p:nvPr/>
        </p:nvSpPr>
        <p:spPr bwMode="auto">
          <a:xfrm>
            <a:off x="5624781" y="1533398"/>
            <a:ext cx="1341755" cy="3477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Virtual Root</a:t>
            </a:r>
          </a:p>
        </p:txBody>
      </p:sp>
      <p:sp>
        <p:nvSpPr>
          <p:cNvPr id="24" name="Content Placeholder 2"/>
          <p:cNvSpPr txBox="1">
            <a:spLocks/>
          </p:cNvSpPr>
          <p:nvPr/>
        </p:nvSpPr>
        <p:spPr bwMode="auto">
          <a:xfrm>
            <a:off x="4886429" y="2373569"/>
            <a:ext cx="1571228" cy="3713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Chromosomes</a:t>
            </a:r>
          </a:p>
        </p:txBody>
      </p:sp>
      <p:sp>
        <p:nvSpPr>
          <p:cNvPr id="25" name="Content Placeholder 2"/>
          <p:cNvSpPr txBox="1">
            <a:spLocks/>
          </p:cNvSpPr>
          <p:nvPr/>
        </p:nvSpPr>
        <p:spPr bwMode="auto">
          <a:xfrm>
            <a:off x="5055696" y="3310353"/>
            <a:ext cx="862608" cy="3641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1800" dirty="0" smtClean="0">
                <a:solidFill>
                  <a:schemeClr val="tx1"/>
                </a:solidFill>
                <a:latin typeface="+mj-lt"/>
                <a:cs typeface="Times New Roman" panose="02020603050405020304" pitchFamily="18" charset="0"/>
              </a:rPr>
              <a:t>Genes</a:t>
            </a:r>
          </a:p>
        </p:txBody>
      </p:sp>
      <p:sp>
        <p:nvSpPr>
          <p:cNvPr id="26" name="Content Placeholder 2"/>
          <p:cNvSpPr txBox="1">
            <a:spLocks/>
          </p:cNvSpPr>
          <p:nvPr/>
        </p:nvSpPr>
        <p:spPr bwMode="auto">
          <a:xfrm>
            <a:off x="4581525" y="4019385"/>
            <a:ext cx="962583" cy="534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800"/>
              </a:lnSpc>
              <a:spcBef>
                <a:spcPts val="0"/>
              </a:spcBef>
            </a:pPr>
            <a:r>
              <a:rPr lang="en-US" sz="1800" dirty="0" smtClean="0">
                <a:solidFill>
                  <a:schemeClr val="tx1"/>
                </a:solidFill>
                <a:latin typeface="+mj-lt"/>
                <a:cs typeface="Times New Roman" panose="02020603050405020304" pitchFamily="18" charset="0"/>
              </a:rPr>
              <a:t>Genetic</a:t>
            </a:r>
          </a:p>
          <a:p>
            <a:pPr marL="0" indent="0" algn="ctr">
              <a:lnSpc>
                <a:spcPts val="1800"/>
              </a:lnSpc>
              <a:spcBef>
                <a:spcPts val="0"/>
              </a:spcBef>
            </a:pPr>
            <a:r>
              <a:rPr lang="en-US" sz="1800" dirty="0" smtClean="0">
                <a:solidFill>
                  <a:schemeClr val="tx1"/>
                </a:solidFill>
                <a:latin typeface="+mj-lt"/>
                <a:cs typeface="Times New Roman" panose="02020603050405020304" pitchFamily="18" charset="0"/>
              </a:rPr>
              <a:t>Markers</a:t>
            </a:r>
          </a:p>
        </p:txBody>
      </p:sp>
      <p:sp>
        <p:nvSpPr>
          <p:cNvPr id="27" name="Oval 26"/>
          <p:cNvSpPr/>
          <p:nvPr/>
        </p:nvSpPr>
        <p:spPr>
          <a:xfrm>
            <a:off x="8798724" y="4190316"/>
            <a:ext cx="180000" cy="180000"/>
          </a:xfrm>
          <a:prstGeom prst="ellipse">
            <a:avLst/>
          </a:prstGeom>
          <a:solidFill>
            <a:srgbClr val="CC00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852962" y="4190316"/>
            <a:ext cx="180000" cy="180000"/>
          </a:xfrm>
          <a:prstGeom prst="ellipse">
            <a:avLst/>
          </a:prstGeom>
          <a:solidFill>
            <a:srgbClr val="FF5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325844" y="4190316"/>
            <a:ext cx="180000" cy="180000"/>
          </a:xfrm>
          <a:prstGeom prst="ellipse">
            <a:avLst/>
          </a:prstGeom>
          <a:solidFill>
            <a:srgbClr val="CC33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380080" y="4190316"/>
            <a:ext cx="180000" cy="180000"/>
          </a:xfrm>
          <a:prstGeom prst="ellipse">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241641" y="3402412"/>
            <a:ext cx="180000" cy="180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7" idx="3"/>
          </p:cNvCxnSpPr>
          <p:nvPr/>
        </p:nvCxnSpPr>
        <p:spPr>
          <a:xfrm flipH="1">
            <a:off x="6588224" y="1770908"/>
            <a:ext cx="514730" cy="757992"/>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49" name="Straight Connector 2048"/>
          <p:cNvCxnSpPr>
            <a:stCxn id="7" idx="4"/>
          </p:cNvCxnSpPr>
          <p:nvPr/>
        </p:nvCxnSpPr>
        <p:spPr>
          <a:xfrm flipH="1">
            <a:off x="7164288" y="1797268"/>
            <a:ext cx="2306" cy="695628"/>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53" name="Straight Connector 2052"/>
          <p:cNvCxnSpPr>
            <a:stCxn id="7" idx="5"/>
          </p:cNvCxnSpPr>
          <p:nvPr/>
        </p:nvCxnSpPr>
        <p:spPr>
          <a:xfrm>
            <a:off x="7230234" y="1770908"/>
            <a:ext cx="474114" cy="757992"/>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57" name="Straight Connector 2056"/>
          <p:cNvCxnSpPr/>
          <p:nvPr/>
        </p:nvCxnSpPr>
        <p:spPr>
          <a:xfrm>
            <a:off x="6578053"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59" name="Straight Connector 2058"/>
          <p:cNvCxnSpPr/>
          <p:nvPr/>
        </p:nvCxnSpPr>
        <p:spPr>
          <a:xfrm>
            <a:off x="7164027"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1" name="Straight Connector 2060"/>
          <p:cNvCxnSpPr/>
          <p:nvPr/>
        </p:nvCxnSpPr>
        <p:spPr>
          <a:xfrm>
            <a:off x="7743651" y="2675075"/>
            <a:ext cx="0" cy="72733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3" name="Straight Connector 2062"/>
          <p:cNvCxnSpPr>
            <a:stCxn id="15" idx="5"/>
          </p:cNvCxnSpPr>
          <p:nvPr/>
        </p:nvCxnSpPr>
        <p:spPr>
          <a:xfrm>
            <a:off x="7807291" y="2648715"/>
            <a:ext cx="473121" cy="780285"/>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7" name="Straight Connector 2066"/>
          <p:cNvCxnSpPr/>
          <p:nvPr/>
        </p:nvCxnSpPr>
        <p:spPr>
          <a:xfrm>
            <a:off x="6035969" y="3582412"/>
            <a:ext cx="0" cy="607904"/>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7" name="Straight Connector 2076"/>
          <p:cNvCxnSpPr>
            <a:stCxn id="31" idx="4"/>
            <a:endCxn id="29" idx="0"/>
          </p:cNvCxnSpPr>
          <p:nvPr/>
        </p:nvCxnSpPr>
        <p:spPr>
          <a:xfrm>
            <a:off x="8331641" y="3582412"/>
            <a:ext cx="84203" cy="607904"/>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2093" name="Arc 2092"/>
          <p:cNvSpPr/>
          <p:nvPr/>
        </p:nvSpPr>
        <p:spPr>
          <a:xfrm>
            <a:off x="5568798" y="3744013"/>
            <a:ext cx="1437315" cy="1261025"/>
          </a:xfrm>
          <a:prstGeom prst="arc">
            <a:avLst>
              <a:gd name="adj1" fmla="val 21578999"/>
              <a:gd name="adj2" fmla="val 10821765"/>
            </a:avLst>
          </a:prstGeom>
          <a:ln w="19050">
            <a:solidFill>
              <a:srgbClr val="00B05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Arc 77"/>
          <p:cNvSpPr/>
          <p:nvPr/>
        </p:nvSpPr>
        <p:spPr>
          <a:xfrm>
            <a:off x="6524316" y="3751157"/>
            <a:ext cx="1437315" cy="1261025"/>
          </a:xfrm>
          <a:prstGeom prst="arc">
            <a:avLst>
              <a:gd name="adj1" fmla="val 21578999"/>
              <a:gd name="adj2" fmla="val 10821765"/>
            </a:avLst>
          </a:prstGeom>
          <a:ln w="19050">
            <a:solidFill>
              <a:srgbClr val="00B0F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Arc 78"/>
          <p:cNvSpPr/>
          <p:nvPr/>
        </p:nvSpPr>
        <p:spPr>
          <a:xfrm>
            <a:off x="7470080" y="3739803"/>
            <a:ext cx="1437315" cy="1261025"/>
          </a:xfrm>
          <a:prstGeom prst="arc">
            <a:avLst>
              <a:gd name="adj1" fmla="val 21578999"/>
              <a:gd name="adj2" fmla="val 10821765"/>
            </a:avLst>
          </a:prstGeom>
          <a:ln w="19050">
            <a:solidFill>
              <a:srgbClr val="FFFF0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Arc 79"/>
          <p:cNvSpPr/>
          <p:nvPr/>
        </p:nvSpPr>
        <p:spPr>
          <a:xfrm>
            <a:off x="6050725" y="3751157"/>
            <a:ext cx="1892237" cy="1261025"/>
          </a:xfrm>
          <a:prstGeom prst="arc">
            <a:avLst>
              <a:gd name="adj1" fmla="val 21578999"/>
              <a:gd name="adj2" fmla="val 10821765"/>
            </a:avLst>
          </a:prstGeom>
          <a:ln w="19050">
            <a:solidFill>
              <a:srgbClr val="FFC00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Arc 80"/>
          <p:cNvSpPr/>
          <p:nvPr/>
        </p:nvSpPr>
        <p:spPr>
          <a:xfrm>
            <a:off x="7961632" y="3751156"/>
            <a:ext cx="945764" cy="1261026"/>
          </a:xfrm>
          <a:prstGeom prst="arc">
            <a:avLst>
              <a:gd name="adj1" fmla="val 21578999"/>
              <a:gd name="adj2" fmla="val 10821765"/>
            </a:avLst>
          </a:prstGeom>
          <a:ln w="19050">
            <a:solidFill>
              <a:srgbClr val="7030A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Content Placeholder 2"/>
          <p:cNvSpPr txBox="1">
            <a:spLocks/>
          </p:cNvSpPr>
          <p:nvPr/>
        </p:nvSpPr>
        <p:spPr bwMode="auto">
          <a:xfrm>
            <a:off x="6577046" y="5061268"/>
            <a:ext cx="2240692" cy="390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4000" indent="-1440000" algn="ctr">
              <a:spcBef>
                <a:spcPts val="0"/>
              </a:spcBef>
            </a:pPr>
            <a:r>
              <a:rPr lang="en-US" sz="1800" dirty="0" smtClean="0">
                <a:solidFill>
                  <a:schemeClr val="tx1"/>
                </a:solidFill>
                <a:latin typeface="+mj-lt"/>
                <a:cs typeface="Times New Roman" panose="02020603050405020304" pitchFamily="18" charset="0"/>
              </a:rPr>
              <a:t>Two-Locus Test Score</a:t>
            </a:r>
          </a:p>
        </p:txBody>
      </p:sp>
      <p:sp>
        <p:nvSpPr>
          <p:cNvPr id="83" name="Content Placeholder 2"/>
          <p:cNvSpPr txBox="1">
            <a:spLocks/>
          </p:cNvSpPr>
          <p:nvPr/>
        </p:nvSpPr>
        <p:spPr bwMode="auto">
          <a:xfrm>
            <a:off x="5710220" y="987656"/>
            <a:ext cx="2894158" cy="4844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9113" indent="-1789113" algn="ctr"/>
            <a:r>
              <a:rPr lang="en-US" sz="2400" dirty="0" smtClean="0">
                <a:solidFill>
                  <a:schemeClr val="tx1"/>
                </a:solidFill>
                <a:latin typeface="+mj-lt"/>
                <a:cs typeface="Times New Roman" panose="02020603050405020304" pitchFamily="18" charset="0"/>
              </a:rPr>
              <a:t>Compound Graph</a:t>
            </a:r>
          </a:p>
        </p:txBody>
      </p:sp>
      <p:sp>
        <p:nvSpPr>
          <p:cNvPr id="56" name="Content Placeholder 2"/>
          <p:cNvSpPr txBox="1">
            <a:spLocks/>
          </p:cNvSpPr>
          <p:nvPr/>
        </p:nvSpPr>
        <p:spPr bwMode="auto">
          <a:xfrm>
            <a:off x="2765285" y="2024795"/>
            <a:ext cx="744829"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Gene 1</a:t>
            </a:r>
          </a:p>
        </p:txBody>
      </p:sp>
      <p:sp>
        <p:nvSpPr>
          <p:cNvPr id="59" name="Content Placeholder 2"/>
          <p:cNvSpPr txBox="1">
            <a:spLocks/>
          </p:cNvSpPr>
          <p:nvPr/>
        </p:nvSpPr>
        <p:spPr bwMode="auto">
          <a:xfrm>
            <a:off x="2765285" y="3196795"/>
            <a:ext cx="744829"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Gene 2</a:t>
            </a:r>
          </a:p>
        </p:txBody>
      </p:sp>
      <p:sp>
        <p:nvSpPr>
          <p:cNvPr id="60" name="Content Placeholder 2"/>
          <p:cNvSpPr txBox="1">
            <a:spLocks/>
          </p:cNvSpPr>
          <p:nvPr/>
        </p:nvSpPr>
        <p:spPr bwMode="auto">
          <a:xfrm>
            <a:off x="-9827" y="4168669"/>
            <a:ext cx="1406010"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Chromosome</a:t>
            </a:r>
          </a:p>
        </p:txBody>
      </p:sp>
      <p:sp>
        <p:nvSpPr>
          <p:cNvPr id="61" name="Content Placeholder 2"/>
          <p:cNvSpPr txBox="1">
            <a:spLocks/>
          </p:cNvSpPr>
          <p:nvPr/>
        </p:nvSpPr>
        <p:spPr bwMode="auto">
          <a:xfrm>
            <a:off x="1813984" y="4168669"/>
            <a:ext cx="870222" cy="295617"/>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pPr>
            <a:r>
              <a:rPr lang="en-US" sz="1800" dirty="0" smtClean="0">
                <a:solidFill>
                  <a:schemeClr val="tx1"/>
                </a:solidFill>
                <a:latin typeface="+mj-lt"/>
                <a:cs typeface="Times New Roman" panose="02020603050405020304" pitchFamily="18" charset="0"/>
              </a:rPr>
              <a:t>DNA</a:t>
            </a:r>
          </a:p>
        </p:txBody>
      </p:sp>
      <p:sp>
        <p:nvSpPr>
          <p:cNvPr id="84" name="Content Placeholder 2"/>
          <p:cNvSpPr txBox="1">
            <a:spLocks/>
          </p:cNvSpPr>
          <p:nvPr/>
        </p:nvSpPr>
        <p:spPr bwMode="auto">
          <a:xfrm>
            <a:off x="3760338" y="5052762"/>
            <a:ext cx="2437262" cy="390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4000" indent="-1440000" algn="ctr">
              <a:spcBef>
                <a:spcPts val="0"/>
              </a:spcBef>
            </a:pPr>
            <a:r>
              <a:rPr lang="en-US" sz="1800" dirty="0" smtClean="0">
                <a:solidFill>
                  <a:schemeClr val="tx1"/>
                </a:solidFill>
                <a:latin typeface="+mj-lt"/>
                <a:cs typeface="Times New Roman" panose="02020603050405020304" pitchFamily="18" charset="0"/>
              </a:rPr>
              <a:t>Single-Locus Test Score</a:t>
            </a:r>
          </a:p>
        </p:txBody>
      </p:sp>
      <p:cxnSp>
        <p:nvCxnSpPr>
          <p:cNvPr id="38" name="Straight Arrow Connector 37"/>
          <p:cNvCxnSpPr/>
          <p:nvPr/>
        </p:nvCxnSpPr>
        <p:spPr>
          <a:xfrm flipV="1">
            <a:off x="4972281" y="4381670"/>
            <a:ext cx="571827" cy="712014"/>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4972281" y="4381669"/>
            <a:ext cx="973688" cy="712015"/>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606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741" y="160472"/>
            <a:ext cx="8229600" cy="585820"/>
          </a:xfrm>
        </p:spPr>
        <p:txBody>
          <a:bodyPr/>
          <a:lstStyle/>
          <a:p>
            <a:r>
              <a:rPr lang="en-US" sz="3400" b="1" dirty="0" smtClean="0">
                <a:solidFill>
                  <a:schemeClr val="tx1"/>
                </a:solidFill>
                <a:latin typeface="+mj-lt"/>
                <a:cs typeface="Times New Roman" panose="02020603050405020304" pitchFamily="18" charset="0"/>
              </a:rPr>
              <a:t>Visualization of Compound Graph</a:t>
            </a:r>
            <a:endParaRPr lang="en-US" sz="3400" b="1" baseline="30000" dirty="0">
              <a:solidFill>
                <a:schemeClr val="tx1"/>
              </a:solidFill>
              <a:latin typeface="+mj-lt"/>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815" y="3398954"/>
            <a:ext cx="2186110" cy="2216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583" y="3507949"/>
            <a:ext cx="2267917" cy="2107431"/>
          </a:xfrm>
          <a:prstGeom prst="rect">
            <a:avLst/>
          </a:prstGeom>
        </p:spPr>
      </p:pic>
      <p:pic>
        <p:nvPicPr>
          <p:cNvPr id="3074" name="Picture 2" descr="C:\Yubao\03EECS435DataMining\Figures\bundles_infovis.tiff"/>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4828001" y="932684"/>
            <a:ext cx="2255080" cy="22438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Yubao\03EECS435DataMining\Figures\bundles_infovis.tiff"/>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p:blipFill>
        <p:spPr bwMode="auto">
          <a:xfrm>
            <a:off x="2105331" y="932684"/>
            <a:ext cx="2255078" cy="2243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75012"/>
          <a:stretch/>
        </p:blipFill>
        <p:spPr>
          <a:xfrm>
            <a:off x="7466929" y="4636629"/>
            <a:ext cx="1084010" cy="978751"/>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50000" b="5845"/>
          <a:stretch/>
        </p:blipFill>
        <p:spPr>
          <a:xfrm>
            <a:off x="574811" y="1909461"/>
            <a:ext cx="1270763" cy="1267116"/>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78" r="74463"/>
          <a:stretch/>
        </p:blipFill>
        <p:spPr>
          <a:xfrm>
            <a:off x="654139" y="4629801"/>
            <a:ext cx="1112106" cy="985579"/>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50000" r="25000"/>
          <a:stretch/>
        </p:blipFill>
        <p:spPr>
          <a:xfrm>
            <a:off x="7303579" y="1903430"/>
            <a:ext cx="1410711" cy="1273147"/>
          </a:xfrm>
          <a:prstGeom prst="rect">
            <a:avLst/>
          </a:prstGeom>
        </p:spPr>
      </p:pic>
      <p:sp>
        <p:nvSpPr>
          <p:cNvPr id="14" name="Content Placeholder 2"/>
          <p:cNvSpPr txBox="1">
            <a:spLocks/>
          </p:cNvSpPr>
          <p:nvPr/>
        </p:nvSpPr>
        <p:spPr bwMode="auto">
          <a:xfrm>
            <a:off x="7206689" y="1183102"/>
            <a:ext cx="1622352" cy="375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dirty="0" smtClean="0">
                <a:solidFill>
                  <a:schemeClr val="tx1"/>
                </a:solidFill>
                <a:latin typeface="+mj-lt"/>
                <a:cs typeface="Times New Roman" panose="02020603050405020304" pitchFamily="18" charset="0"/>
              </a:rPr>
              <a:t>Balloon Tree</a:t>
            </a:r>
            <a:endParaRPr lang="en-US" baseline="30000" dirty="0" smtClean="0">
              <a:solidFill>
                <a:schemeClr val="tx1"/>
              </a:solidFill>
              <a:latin typeface="+mj-lt"/>
              <a:cs typeface="Times New Roman" panose="02020603050405020304" pitchFamily="18" charset="0"/>
            </a:endParaRPr>
          </a:p>
        </p:txBody>
      </p:sp>
      <p:sp>
        <p:nvSpPr>
          <p:cNvPr id="15" name="Content Placeholder 2"/>
          <p:cNvSpPr txBox="1">
            <a:spLocks/>
          </p:cNvSpPr>
          <p:nvPr/>
        </p:nvSpPr>
        <p:spPr bwMode="auto">
          <a:xfrm>
            <a:off x="469664" y="3706743"/>
            <a:ext cx="1481056" cy="384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dirty="0" smtClean="0">
                <a:solidFill>
                  <a:schemeClr val="tx1"/>
                </a:solidFill>
                <a:latin typeface="+mj-lt"/>
                <a:cs typeface="Times New Roman" panose="02020603050405020304" pitchFamily="18" charset="0"/>
              </a:rPr>
              <a:t>Rooted Tree</a:t>
            </a:r>
          </a:p>
        </p:txBody>
      </p:sp>
      <p:sp>
        <p:nvSpPr>
          <p:cNvPr id="16" name="Content Placeholder 2"/>
          <p:cNvSpPr txBox="1">
            <a:spLocks/>
          </p:cNvSpPr>
          <p:nvPr/>
        </p:nvSpPr>
        <p:spPr bwMode="auto">
          <a:xfrm>
            <a:off x="7382387" y="3723703"/>
            <a:ext cx="1270954" cy="350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dirty="0" smtClean="0">
                <a:solidFill>
                  <a:schemeClr val="tx1"/>
                </a:solidFill>
                <a:latin typeface="+mj-lt"/>
                <a:cs typeface="Times New Roman" panose="02020603050405020304" pitchFamily="18" charset="0"/>
              </a:rPr>
              <a:t>Tree Map</a:t>
            </a:r>
          </a:p>
        </p:txBody>
      </p:sp>
      <p:sp>
        <p:nvSpPr>
          <p:cNvPr id="17" name="Content Placeholder 2"/>
          <p:cNvSpPr txBox="1">
            <a:spLocks/>
          </p:cNvSpPr>
          <p:nvPr/>
        </p:nvSpPr>
        <p:spPr bwMode="auto">
          <a:xfrm>
            <a:off x="574810" y="1186709"/>
            <a:ext cx="1270764" cy="3716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dirty="0" smtClean="0">
                <a:solidFill>
                  <a:schemeClr val="tx1"/>
                </a:solidFill>
                <a:latin typeface="+mj-lt"/>
                <a:cs typeface="Times New Roman" panose="02020603050405020304" pitchFamily="18" charset="0"/>
              </a:rPr>
              <a:t>Tree Ring</a:t>
            </a:r>
          </a:p>
        </p:txBody>
      </p:sp>
      <p:sp>
        <p:nvSpPr>
          <p:cNvPr id="18" name="Content Placeholder 2"/>
          <p:cNvSpPr txBox="1">
            <a:spLocks/>
          </p:cNvSpPr>
          <p:nvPr/>
        </p:nvSpPr>
        <p:spPr bwMode="auto">
          <a:xfrm>
            <a:off x="3238141" y="5988598"/>
            <a:ext cx="5784574" cy="6308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800" dirty="0" smtClean="0">
                <a:solidFill>
                  <a:schemeClr val="bg1"/>
                </a:solidFill>
                <a:latin typeface="+mj-lt"/>
                <a:cs typeface="Times New Roman" panose="02020603050405020304" pitchFamily="18" charset="0"/>
              </a:rPr>
              <a:t>Danny </a:t>
            </a:r>
            <a:r>
              <a:rPr lang="en-US" sz="1800" dirty="0" err="1" smtClean="0">
                <a:solidFill>
                  <a:schemeClr val="bg1"/>
                </a:solidFill>
                <a:latin typeface="+mj-lt"/>
                <a:cs typeface="Times New Roman" panose="02020603050405020304" pitchFamily="18" charset="0"/>
              </a:rPr>
              <a:t>Holten</a:t>
            </a:r>
            <a:r>
              <a:rPr lang="en-US" sz="1800" dirty="0" smtClean="0">
                <a:solidFill>
                  <a:schemeClr val="bg1"/>
                </a:solidFill>
                <a:latin typeface="+mj-lt"/>
                <a:cs typeface="Times New Roman" panose="02020603050405020304" pitchFamily="18" charset="0"/>
              </a:rPr>
              <a:t>. Hierarchical </a:t>
            </a:r>
            <a:r>
              <a:rPr lang="en-US" sz="1800" dirty="0">
                <a:solidFill>
                  <a:schemeClr val="bg1"/>
                </a:solidFill>
                <a:latin typeface="+mj-lt"/>
                <a:cs typeface="Times New Roman" panose="02020603050405020304" pitchFamily="18" charset="0"/>
              </a:rPr>
              <a:t>Edge </a:t>
            </a:r>
            <a:r>
              <a:rPr lang="en-US" sz="1800" dirty="0" smtClean="0">
                <a:solidFill>
                  <a:schemeClr val="bg1"/>
                </a:solidFill>
                <a:latin typeface="+mj-lt"/>
                <a:cs typeface="Times New Roman" panose="02020603050405020304" pitchFamily="18" charset="0"/>
              </a:rPr>
              <a:t>Bundles: Visualization </a:t>
            </a:r>
            <a:r>
              <a:rPr lang="en-US" sz="1800" dirty="0">
                <a:solidFill>
                  <a:schemeClr val="bg1"/>
                </a:solidFill>
                <a:latin typeface="+mj-lt"/>
                <a:cs typeface="Times New Roman" panose="02020603050405020304" pitchFamily="18" charset="0"/>
              </a:rPr>
              <a:t>of Adjacency Relations in Hierarchical </a:t>
            </a:r>
            <a:r>
              <a:rPr lang="en-US" sz="1800" dirty="0" smtClean="0">
                <a:solidFill>
                  <a:schemeClr val="bg1"/>
                </a:solidFill>
                <a:latin typeface="+mj-lt"/>
                <a:cs typeface="Times New Roman" panose="02020603050405020304" pitchFamily="18" charset="0"/>
              </a:rPr>
              <a:t>Data</a:t>
            </a:r>
            <a:r>
              <a:rPr lang="en-US" sz="1800" dirty="0">
                <a:solidFill>
                  <a:schemeClr val="bg1"/>
                </a:solidFill>
                <a:latin typeface="+mj-lt"/>
                <a:cs typeface="Times New Roman" panose="02020603050405020304" pitchFamily="18" charset="0"/>
              </a:rPr>
              <a:t>. </a:t>
            </a:r>
            <a:r>
              <a:rPr lang="en-US" sz="1800" dirty="0" smtClean="0">
                <a:solidFill>
                  <a:schemeClr val="bg1"/>
                </a:solidFill>
                <a:latin typeface="+mj-lt"/>
                <a:cs typeface="Times New Roman" panose="02020603050405020304" pitchFamily="18" charset="0"/>
              </a:rPr>
              <a:t>TVCG, 2006.</a:t>
            </a:r>
          </a:p>
        </p:txBody>
      </p:sp>
    </p:spTree>
    <p:extLst>
      <p:ext uri="{BB962C8B-B14F-4D97-AF65-F5344CB8AC3E}">
        <p14:creationId xmlns:p14="http://schemas.microsoft.com/office/powerpoint/2010/main" val="3200027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se Option 1">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Case Option 1.pot</Template>
  <TotalTime>1076</TotalTime>
  <Words>1425</Words>
  <Application>Microsoft Office PowerPoint</Application>
  <PresentationFormat>On-screen Show (4:3)</PresentationFormat>
  <Paragraphs>265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TitilliumMaps26L 500 wt</vt:lpstr>
      <vt:lpstr>TitilliumMaps26L 999 wt</vt:lpstr>
      <vt:lpstr>헤드라인A</vt:lpstr>
      <vt:lpstr>Arial</vt:lpstr>
      <vt:lpstr>Calibri</vt:lpstr>
      <vt:lpstr>Times New Roman</vt:lpstr>
      <vt:lpstr>Case Option 1</vt:lpstr>
      <vt:lpstr>PowerPoint Presentation</vt:lpstr>
      <vt:lpstr>Motivation : Genome-Wide Association Study</vt:lpstr>
      <vt:lpstr>Motivation : Data</vt:lpstr>
      <vt:lpstr>Motivation : Single-Locus Test</vt:lpstr>
      <vt:lpstr>Motivation : Two-Locus Test</vt:lpstr>
      <vt:lpstr>How to interpret the results more efficiently?</vt:lpstr>
      <vt:lpstr>Hierarchical Structure and Compound Graph</vt:lpstr>
      <vt:lpstr>Hierarchical Structure and Compound Graph</vt:lpstr>
      <vt:lpstr>Visualization of Compound Graph</vt:lpstr>
      <vt:lpstr>PowerPoint Presentation</vt:lpstr>
      <vt:lpstr>PowerPoint Presentation</vt:lpstr>
      <vt:lpstr>Node Color: Single-locus test score</vt:lpstr>
      <vt:lpstr>Highlighting One Node</vt:lpstr>
      <vt:lpstr>Collapsing Nodes</vt:lpstr>
      <vt:lpstr>Changing Color Bar ColorBrewer: http://colorbrewer2.org/</vt:lpstr>
      <vt:lpstr>Visualizing More Nodes and Edges</vt:lpstr>
      <vt:lpstr>Matrix View: Genetic Associations</vt:lpstr>
      <vt:lpstr>Another Tree Ring View: Linkage Disequilibrium</vt:lpstr>
      <vt:lpstr>What resources are required to build tools?</vt:lpstr>
      <vt:lpstr>Conclusion</vt:lpstr>
    </vt:vector>
  </TitlesOfParts>
  <Company>L.A. graphics,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Tia A</dc:creator>
  <cp:lastModifiedBy>Yubao</cp:lastModifiedBy>
  <cp:revision>553</cp:revision>
  <dcterms:created xsi:type="dcterms:W3CDTF">2010-10-04T01:44:54Z</dcterms:created>
  <dcterms:modified xsi:type="dcterms:W3CDTF">2015-09-27T20:10:52Z</dcterms:modified>
</cp:coreProperties>
</file>